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80" r:id="rId3"/>
    <p:sldId id="310" r:id="rId4"/>
    <p:sldId id="350" r:id="rId5"/>
    <p:sldId id="360" r:id="rId6"/>
    <p:sldId id="379" r:id="rId7"/>
    <p:sldId id="344" r:id="rId8"/>
    <p:sldId id="381" r:id="rId9"/>
    <p:sldId id="365" r:id="rId10"/>
    <p:sldId id="378" r:id="rId11"/>
    <p:sldId id="306" r:id="rId1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91" autoAdjust="0"/>
    <p:restoredTop sz="94139" autoAdjust="0"/>
  </p:normalViewPr>
  <p:slideViewPr>
    <p:cSldViewPr>
      <p:cViewPr varScale="1">
        <p:scale>
          <a:sx n="69" d="100"/>
          <a:sy n="69" d="100"/>
        </p:scale>
        <p:origin x="-1890" y="-108"/>
      </p:cViewPr>
      <p:guideLst>
        <p:guide orient="horz" pos="2160"/>
        <p:guide pos="3120"/>
      </p:guideLst>
    </p:cSldViewPr>
  </p:slideViewPr>
  <p:outlineViewPr>
    <p:cViewPr>
      <p:scale>
        <a:sx n="33" d="100"/>
        <a:sy n="33" d="100"/>
      </p:scale>
      <p:origin x="0" y="969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908" y="3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EE143CF-C05C-4899-A90B-0EF0DB90A256}" type="datetimeFigureOut">
              <a:rPr lang="en-US" smtClean="0"/>
              <a:pPr/>
              <a:t>6/19/2014</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215768F-C471-4493-AADC-36862818B83F}" type="slidenum">
              <a:rPr lang="en-US" smtClean="0"/>
              <a:pPr/>
              <a:t>‹#›</a:t>
            </a:fld>
            <a:endParaRPr lang="en-US" dirty="0"/>
          </a:p>
        </p:txBody>
      </p:sp>
    </p:spTree>
    <p:extLst>
      <p:ext uri="{BB962C8B-B14F-4D97-AF65-F5344CB8AC3E}">
        <p14:creationId xmlns:p14="http://schemas.microsoft.com/office/powerpoint/2010/main" val="25416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0F1FE176-7828-4E25-A303-EFB7A6EB15F0}" type="datetimeFigureOut">
              <a:rPr lang="en-GB" smtClean="0"/>
              <a:pPr/>
              <a:t>19/06/2014</a:t>
            </a:fld>
            <a:endParaRPr lang="en-GB"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1C8FC0D7-00BE-487F-A0DC-9FF156A82E82}" type="slidenum">
              <a:rPr lang="en-GB" smtClean="0"/>
              <a:pPr/>
              <a:t>‹#›</a:t>
            </a:fld>
            <a:endParaRPr lang="en-GB" dirty="0"/>
          </a:p>
        </p:txBody>
      </p:sp>
    </p:spTree>
    <p:extLst>
      <p:ext uri="{BB962C8B-B14F-4D97-AF65-F5344CB8AC3E}">
        <p14:creationId xmlns:p14="http://schemas.microsoft.com/office/powerpoint/2010/main" val="195764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600" b="1" dirty="0" smtClean="0"/>
              <a:t>Self introduction</a:t>
            </a:r>
            <a:endParaRPr lang="en-GB" sz="1600" b="1"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1</a:t>
            </a:fld>
            <a:endParaRPr lang="en-GB" dirty="0"/>
          </a:p>
        </p:txBody>
      </p:sp>
    </p:spTree>
    <p:extLst>
      <p:ext uri="{BB962C8B-B14F-4D97-AF65-F5344CB8AC3E}">
        <p14:creationId xmlns:p14="http://schemas.microsoft.com/office/powerpoint/2010/main" val="7308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11</a:t>
            </a:fld>
            <a:endParaRPr lang="en-GB" dirty="0"/>
          </a:p>
        </p:txBody>
      </p:sp>
    </p:spTree>
    <p:extLst>
      <p:ext uri="{BB962C8B-B14F-4D97-AF65-F5344CB8AC3E}">
        <p14:creationId xmlns:p14="http://schemas.microsoft.com/office/powerpoint/2010/main" val="368913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smtClean="0"/>
              <a:t>The industrial revolution – unleashed unprecedented economic growth over last 2 and half centuries,</a:t>
            </a:r>
            <a:r>
              <a:rPr lang="en-GB" b="1" baseline="0" noProof="0" dirty="0" smtClean="0"/>
              <a:t> using massive resources. It improved our standard of living significantly, it brought us new challenges. </a:t>
            </a:r>
          </a:p>
          <a:p>
            <a:endParaRPr lang="en-GB" b="1" baseline="0" noProof="0" dirty="0" smtClean="0"/>
          </a:p>
          <a:p>
            <a:r>
              <a:rPr lang="en-GB" b="1" baseline="0" noProof="0" dirty="0" smtClean="0"/>
              <a:t>In particular, air, water and the biosphere have long been regarded as public goods, owned by no one, and considered as free of charge. Producers and consumers of goods used these precious resources without paying the true cost to society of using these resources. As a result traditional industrial production and consumption patterns have become environmentally unsustainable.  </a:t>
            </a:r>
          </a:p>
          <a:p>
            <a:endParaRPr lang="en-GB" b="1" baseline="0" noProof="0" dirty="0" smtClean="0"/>
          </a:p>
          <a:p>
            <a:r>
              <a:rPr lang="en-GB" b="1" baseline="0" noProof="0" dirty="0" smtClean="0"/>
              <a:t>At the United Nations Rio plus 20 Conference on Sustainable Development, the world leaders recognized the need to change unsustainable patterns of consumption and production as an essential requirement for sustainable development</a:t>
            </a:r>
            <a:r>
              <a:rPr lang="en-GB" baseline="0" noProof="0" dirty="0" smtClean="0"/>
              <a:t>. </a:t>
            </a:r>
            <a:endParaRPr lang="en-GB" noProof="0"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2</a:t>
            </a:fld>
            <a:endParaRPr lang="en-GB" dirty="0"/>
          </a:p>
        </p:txBody>
      </p:sp>
    </p:spTree>
    <p:extLst>
      <p:ext uri="{BB962C8B-B14F-4D97-AF65-F5344CB8AC3E}">
        <p14:creationId xmlns:p14="http://schemas.microsoft.com/office/powerpoint/2010/main" val="4269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603337"/>
            <a:ext cx="5438140" cy="5039753"/>
          </a:xfrm>
        </p:spPr>
        <p:txBody>
          <a:bodyPr/>
          <a:lstStyle/>
          <a:p>
            <a:pPr algn="just"/>
            <a:endParaRPr lang="en-US"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3</a:t>
            </a:fld>
            <a:endParaRPr lang="en-GB" dirty="0"/>
          </a:p>
        </p:txBody>
      </p:sp>
    </p:spTree>
    <p:extLst>
      <p:ext uri="{BB962C8B-B14F-4D97-AF65-F5344CB8AC3E}">
        <p14:creationId xmlns:p14="http://schemas.microsoft.com/office/powerpoint/2010/main" val="229216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76D32-6044-4F84-95F5-A8391B8DE011}" type="slidenum">
              <a:rPr lang="en-US">
                <a:solidFill>
                  <a:prstClr val="black"/>
                </a:solidFill>
              </a:rPr>
              <a:pPr/>
              <a:t>4</a:t>
            </a:fld>
            <a:endParaRPr lang="en-US" dirty="0">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ln>
            <a:solidFill>
              <a:schemeClr val="accent1"/>
            </a:solidFill>
          </a:ln>
        </p:spPr>
        <p:txBody>
          <a:bodyPr/>
          <a:lstStyle/>
          <a:p>
            <a:pPr algn="just"/>
            <a:r>
              <a:rPr lang="en-US" sz="1200" b="1" dirty="0" smtClean="0"/>
              <a:t>Inventions (novel ideas or models) are generated in a more or less systematic</a:t>
            </a:r>
            <a:r>
              <a:rPr lang="en-US" sz="1200" b="1" baseline="0" dirty="0" smtClean="0"/>
              <a:t> pursuit of knowledge by various actors (university scientists, researchers in government of private laboratories, independent inventors acting on their own).  A large number of inventions get patented every year, but most of them never find any commercial use. </a:t>
            </a:r>
          </a:p>
          <a:p>
            <a:pPr algn="just"/>
            <a:endParaRPr lang="en-US" sz="1200" b="1" baseline="0" dirty="0" smtClean="0"/>
          </a:p>
          <a:p>
            <a:pPr algn="just"/>
            <a:r>
              <a:rPr lang="en-US" sz="1200" b="1" dirty="0" smtClean="0"/>
              <a:t>Innovations are commercially</a:t>
            </a:r>
            <a:r>
              <a:rPr lang="en-US" sz="1200" b="1" baseline="0" dirty="0" smtClean="0"/>
              <a:t> viable applications of inventions, adopted by firms, households or governments.  Innovations include product innovations (i.e. smart phone), process innovations (i.e. new manufacturing method), marketing innovations (i.e. internet advertising), and organizational innovations (i.e. new team work systems).</a:t>
            </a:r>
            <a:endParaRPr lang="en-US" sz="1200" b="1" dirty="0"/>
          </a:p>
          <a:p>
            <a:pPr algn="just"/>
            <a:endParaRPr lang="en-US" sz="1200" b="1" dirty="0" smtClean="0"/>
          </a:p>
          <a:p>
            <a:r>
              <a:rPr lang="en-GB" sz="1200" b="1" noProof="0" dirty="0" smtClean="0"/>
              <a:t>The diffusion of innovations throughout the economy</a:t>
            </a:r>
            <a:r>
              <a:rPr lang="en-GB" sz="1200" b="1" baseline="0" noProof="0" dirty="0" smtClean="0"/>
              <a:t> is the key for the productivity growth and competitiveness. The capacity to absorb up-to-date knowledge and adapt imported technologies is essential for a transition of emerging market economies to innovation-based systems. </a:t>
            </a:r>
            <a:endParaRPr lang="en-GB" sz="1200" b="1"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76D32-6044-4F84-95F5-A8391B8DE011}" type="slidenum">
              <a:rPr lang="en-US">
                <a:solidFill>
                  <a:prstClr val="black"/>
                </a:solidFill>
              </a:rPr>
              <a:pPr/>
              <a:t>5</a:t>
            </a:fld>
            <a:endParaRPr lang="en-US" dirty="0">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675333"/>
            <a:ext cx="5438140" cy="5183747"/>
          </a:xfrm>
        </p:spPr>
        <p:txBody>
          <a:bodyPr/>
          <a:lstStyle/>
          <a:p>
            <a:r>
              <a:rPr lang="en-US" sz="1100" b="1" dirty="0"/>
              <a:t>Innovation is a complex process. Here I made a simple illustration. </a:t>
            </a:r>
          </a:p>
          <a:p>
            <a:endParaRPr lang="en-US" sz="1100" b="1" dirty="0"/>
          </a:p>
          <a:p>
            <a:r>
              <a:rPr lang="en-US" sz="1100" b="1" dirty="0"/>
              <a:t>To grow and improve innovation plants in your country, you, the government has to work as gardener. </a:t>
            </a:r>
          </a:p>
          <a:p>
            <a:endParaRPr lang="en-US" sz="1100" b="1" dirty="0"/>
          </a:p>
          <a:p>
            <a:r>
              <a:rPr lang="en-US" sz="1100" b="1" dirty="0"/>
              <a:t>First you need to ensure that your citizens, such as researcher, students, and entrepreneurs will enjoy good access to external information.  Good access to ICT can be one of them. Open trade will facilitate the access to the technology, as many innovative technologies are already imbedded in the products which you will import as final or intermediary products. Your citizens living overseas can be a good reference points for new technologies and innovations that are already developed overseas. </a:t>
            </a:r>
          </a:p>
          <a:p>
            <a:endParaRPr lang="en-US" sz="1100" b="1" dirty="0"/>
          </a:p>
          <a:p>
            <a:r>
              <a:rPr lang="en-US" sz="1100" b="1" dirty="0"/>
              <a:t>To plant the seed and to grow, you may need technologies from overseas.  Enabling policies on Foreign Direct Investments, facilitating joint ventures, will help the plants, or innovation to root in your </a:t>
            </a:r>
            <a:r>
              <a:rPr lang="en-US" sz="1100" b="1" dirty="0" smtClean="0"/>
              <a:t>country, and to help technology transfers. </a:t>
            </a:r>
            <a:endParaRPr lang="en-US" sz="1100" b="1" dirty="0"/>
          </a:p>
          <a:p>
            <a:endParaRPr lang="en-US" sz="1100" b="1" dirty="0"/>
          </a:p>
          <a:p>
            <a:r>
              <a:rPr lang="en-US" sz="1100" b="1" dirty="0"/>
              <a:t>Planting seeds is not enough. You need to water the plants.  Innovation, adoption and adaptation of innovation needs proper financing.  </a:t>
            </a:r>
          </a:p>
          <a:p>
            <a:endParaRPr lang="en-US" sz="1100" b="1" dirty="0"/>
          </a:p>
          <a:p>
            <a:r>
              <a:rPr lang="en-US" sz="1100" b="1" dirty="0"/>
              <a:t>To have good results, you, the gardener need to prepare ground. In other words, your country has to have good absorption capacity for new technologies and innovation. You can improve your absorption capacity by enhancing level of your higher and tertiary educations, providing entrepren</a:t>
            </a:r>
            <a:r>
              <a:rPr lang="en-US" sz="1100" b="1" dirty="0">
                <a:solidFill>
                  <a:srgbClr val="FF0000"/>
                </a:solidFill>
              </a:rPr>
              <a:t>eur</a:t>
            </a:r>
            <a:r>
              <a:rPr lang="en-US" sz="1100" b="1" dirty="0"/>
              <a:t>ship training, and improve technological literary of your citizens.   </a:t>
            </a:r>
          </a:p>
          <a:p>
            <a:endParaRPr lang="en-US" sz="1100" b="1" dirty="0"/>
          </a:p>
          <a:p>
            <a:r>
              <a:rPr lang="en-US" sz="1100" b="1" dirty="0"/>
              <a:t>Gardener also makes sure to remove weeds, which means to </a:t>
            </a:r>
            <a:r>
              <a:rPr lang="en-US" sz="1100" b="1" dirty="0" smtClean="0"/>
              <a:t>ensure good business </a:t>
            </a:r>
            <a:r>
              <a:rPr lang="en-US" sz="1100" b="1" dirty="0"/>
              <a:t>environment.  So that your innovation plant will grow better. </a:t>
            </a:r>
          </a:p>
          <a:p>
            <a:endParaRPr lang="en-US" sz="1100" b="1" dirty="0"/>
          </a:p>
          <a:p>
            <a:r>
              <a:rPr lang="en-US" sz="1100" b="1" dirty="0"/>
              <a:t>Gardener can also invest in R &amp; D targeting catch-up innovations, to improve innovation plant to the condition of your soil and to make even </a:t>
            </a:r>
            <a:r>
              <a:rPr lang="en-US" sz="1100" b="1" dirty="0" smtClean="0"/>
              <a:t>better plants.</a:t>
            </a:r>
            <a:endParaRPr lang="en-US" sz="1100" b="1" dirty="0"/>
          </a:p>
          <a:p>
            <a:endParaRPr lang="en-US" sz="1100" noProof="0"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7</a:t>
            </a:fld>
            <a:endParaRPr lang="en-GB" dirty="0"/>
          </a:p>
        </p:txBody>
      </p:sp>
    </p:spTree>
    <p:extLst>
      <p:ext uri="{BB962C8B-B14F-4D97-AF65-F5344CB8AC3E}">
        <p14:creationId xmlns:p14="http://schemas.microsoft.com/office/powerpoint/2010/main" val="183827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is easier said than done. Environmental</a:t>
            </a:r>
            <a:r>
              <a:rPr lang="en-GB" b="1" baseline="0" dirty="0" smtClean="0"/>
              <a:t> policies usually do not target innovation processes while innovation policies are seldom concerned with sustainable development.  How to bridge this divide? </a:t>
            </a:r>
          </a:p>
          <a:p>
            <a:endParaRPr lang="en-GB" b="1" baseline="0" dirty="0" smtClean="0"/>
          </a:p>
          <a:p>
            <a:r>
              <a:rPr lang="en-GB" b="1" baseline="0" dirty="0" smtClean="0"/>
              <a:t>Coordinate innovation and environmental measures by eco-innovation policy, aiming to enhance both innovation performance and sustainability. You can use number of policy instruments such as: </a:t>
            </a:r>
          </a:p>
          <a:p>
            <a:endParaRPr lang="fr-CH" b="1" baseline="0" dirty="0" smtClean="0"/>
          </a:p>
          <a:p>
            <a:pPr marL="171450" indent="-171450">
              <a:buFont typeface="Arial" panose="020B0604020202020204" pitchFamily="34" charset="0"/>
              <a:buChar char="•"/>
            </a:pPr>
            <a:r>
              <a:rPr lang="en-GB" b="1" dirty="0" smtClean="0"/>
              <a:t>Market oriented schemes (fiscal measures such as energy</a:t>
            </a:r>
            <a:r>
              <a:rPr lang="en-GB" b="1" baseline="0" dirty="0" smtClean="0"/>
              <a:t> tax, carbon emission tax, R &amp; D tax incentives, or emission trading schemes) – fiscal and trade policy</a:t>
            </a:r>
            <a:endParaRPr lang="en-GB" b="1" dirty="0" smtClean="0"/>
          </a:p>
          <a:p>
            <a:pPr marL="171450" indent="-171450">
              <a:buFont typeface="Arial" panose="020B0604020202020204" pitchFamily="34" charset="0"/>
              <a:buChar char="•"/>
            </a:pPr>
            <a:r>
              <a:rPr lang="en-GB" b="1" dirty="0" smtClean="0"/>
              <a:t>Regulations (energy regulation, standards and norms, permits</a:t>
            </a:r>
            <a:r>
              <a:rPr lang="en-GB" b="1" baseline="0" dirty="0" smtClean="0"/>
              <a:t> and bans, land use regulations, environmental management systems, eco-labels and her soft standardization instruments) – combination of environment, industrial, energy, trade  and local development policy</a:t>
            </a:r>
            <a:endParaRPr lang="en-GB" b="1" dirty="0" smtClean="0"/>
          </a:p>
          <a:p>
            <a:pPr marL="171450" indent="-171450">
              <a:buFont typeface="Arial" panose="020B0604020202020204" pitchFamily="34" charset="0"/>
              <a:buChar char="•"/>
            </a:pPr>
            <a:r>
              <a:rPr lang="en-GB" b="1" noProof="0" dirty="0" smtClean="0"/>
              <a:t>Direct support for eco-innovation (financial schemes such as loans and credits, subsidies for renewable energy,</a:t>
            </a:r>
            <a:r>
              <a:rPr lang="en-GB" b="1" baseline="0" noProof="0" dirty="0" smtClean="0"/>
              <a:t> venture capital funds, business incubation programmes, targeted R &amp; D , technology transfer, business advisory services, eco-clusters)- economic, energy, innovation, entrepreneurship, research and regional policy. </a:t>
            </a:r>
            <a:endParaRPr lang="en-GB" b="1" noProof="0" dirty="0" smtClean="0"/>
          </a:p>
          <a:p>
            <a:pPr marL="171450" indent="-171450">
              <a:buFont typeface="Arial" panose="020B0604020202020204" pitchFamily="34" charset="0"/>
              <a:buChar char="•"/>
            </a:pPr>
            <a:r>
              <a:rPr lang="en-GB" b="1" noProof="0" dirty="0" smtClean="0"/>
              <a:t>Capacity</a:t>
            </a:r>
            <a:r>
              <a:rPr lang="en-GB" b="1" baseline="0" noProof="0" dirty="0" smtClean="0"/>
              <a:t> building (eco-efficiency capacity building for enterprises), inclusion of sustainable development concept in educational programmes</a:t>
            </a:r>
            <a:endParaRPr lang="en-GB" b="1" noProof="0" dirty="0" smtClean="0"/>
          </a:p>
          <a:p>
            <a:pPr marL="171450" indent="-171450">
              <a:buFont typeface="Arial" panose="020B0604020202020204" pitchFamily="34" charset="0"/>
              <a:buChar char="•"/>
            </a:pPr>
            <a:r>
              <a:rPr lang="en-GB" b="1" noProof="0" dirty="0" smtClean="0"/>
              <a:t>Public procurement (green public procurement) – all</a:t>
            </a:r>
            <a:r>
              <a:rPr lang="en-GB" b="1" baseline="0" noProof="0" dirty="0" smtClean="0"/>
              <a:t> policy fields with public procurement capacity</a:t>
            </a:r>
            <a:endParaRPr lang="en-GB" b="1" noProof="0" dirty="0" smtClean="0"/>
          </a:p>
          <a:p>
            <a:pPr marL="171450" indent="-171450">
              <a:buFont typeface="Arial" panose="020B0604020202020204" pitchFamily="34" charset="0"/>
              <a:buChar char="•"/>
            </a:pPr>
            <a:r>
              <a:rPr lang="en-GB" b="1" noProof="0" dirty="0" smtClean="0"/>
              <a:t>Strategic planning</a:t>
            </a:r>
          </a:p>
          <a:p>
            <a:endParaRPr lang="en-GB" b="1" noProof="0"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8</a:t>
            </a:fld>
            <a:endParaRPr lang="en-GB" dirty="0"/>
          </a:p>
        </p:txBody>
      </p:sp>
    </p:spTree>
    <p:extLst>
      <p:ext uri="{BB962C8B-B14F-4D97-AF65-F5344CB8AC3E}">
        <p14:creationId xmlns:p14="http://schemas.microsoft.com/office/powerpoint/2010/main" val="158943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C10E85-43AB-40A5-9FA8-FB6EB2561992}" type="slidenum">
              <a:rPr lang="en-US">
                <a:cs typeface="Arial" charset="0"/>
              </a:rPr>
              <a:pPr fontAlgn="base">
                <a:spcBef>
                  <a:spcPct val="0"/>
                </a:spcBef>
                <a:spcAft>
                  <a:spcPct val="0"/>
                </a:spcAft>
              </a:pPr>
              <a:t>9</a:t>
            </a:fld>
            <a:endParaRPr lang="en-US" dirty="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AA8D00-5B6F-4AB9-8237-10B2B86DF8DA}" type="slidenum">
              <a:rPr lang="en-US">
                <a:solidFill>
                  <a:prstClr val="black"/>
                </a:solidFill>
                <a:cs typeface="Arial" charset="0"/>
              </a:rPr>
              <a:pPr fontAlgn="base">
                <a:spcBef>
                  <a:spcPct val="0"/>
                </a:spcBef>
                <a:spcAft>
                  <a:spcPct val="0"/>
                </a:spcAft>
              </a:pPr>
              <a:t>10</a:t>
            </a:fld>
            <a:endParaRPr lang="en-US" dirty="0">
              <a:solidFill>
                <a:prstClr val="black"/>
              </a:solidFill>
              <a:cs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3577" y="2276872"/>
            <a:ext cx="9906000" cy="1143000"/>
          </a:xfrm>
          <a:prstGeom prst="rect">
            <a:avLst/>
          </a:prstGeom>
        </p:spPr>
        <p:txBody>
          <a:bodyPr vert="horz" lIns="91440" tIns="45720" rIns="91440" bIns="45720" rtlCol="0" anchor="ctr">
            <a:normAutofit/>
          </a:bodyPr>
          <a:lstStyle>
            <a:lvl1pPr>
              <a:defRPr>
                <a:solidFill>
                  <a:schemeClr val="accent1">
                    <a:lumMod val="75000"/>
                  </a:schemeClr>
                </a:solidFill>
              </a:defRPr>
            </a:lvl1pPr>
          </a:lstStyle>
          <a:p>
            <a:r>
              <a:rPr lang="en-GB" sz="4000" b="1" dirty="0" smtClean="0">
                <a:solidFill>
                  <a:srgbClr val="006600"/>
                </a:solidFill>
                <a:latin typeface="Verdana" pitchFamily="34" charset="0"/>
                <a:ea typeface="Verdana" pitchFamily="34" charset="0"/>
                <a:cs typeface="Verdana" pitchFamily="34" charset="0"/>
              </a:rPr>
              <a:t>Main title</a:t>
            </a:r>
          </a:p>
        </p:txBody>
      </p:sp>
      <p:sp>
        <p:nvSpPr>
          <p:cNvPr id="3" name="Text Placeholder 22"/>
          <p:cNvSpPr>
            <a:spLocks noGrp="1"/>
          </p:cNvSpPr>
          <p:nvPr>
            <p:ph idx="1" hasCustomPrompt="1"/>
          </p:nvPr>
        </p:nvSpPr>
        <p:spPr>
          <a:xfrm>
            <a:off x="0" y="3573016"/>
            <a:ext cx="9906000" cy="4525963"/>
          </a:xfrm>
          <a:prstGeom prst="rect">
            <a:avLst/>
          </a:prstGeom>
        </p:spPr>
        <p:txBody>
          <a:bodyPr vert="horz" lIns="91440" tIns="45720" rIns="91440" bIns="45720" rtlCol="0">
            <a:normAutofit/>
          </a:bodyPr>
          <a:lstStyle>
            <a:lvl1pPr>
              <a:defRPr sz="2400"/>
            </a:lvl1pPr>
          </a:lstStyle>
          <a:p>
            <a:pPr algn="ctr">
              <a:lnSpc>
                <a:spcPct val="80000"/>
              </a:lnSpc>
            </a:pPr>
            <a:r>
              <a:rPr lang="es-AR" sz="2400"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510588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3152800" y="332656"/>
            <a:ext cx="6753200"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
        <p:nvSpPr>
          <p:cNvPr id="3"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594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smtClean="0">
                <a:latin typeface="Verdana" pitchFamily="34" charset="0"/>
                <a:ea typeface="Verdana" pitchFamily="34" charset="0"/>
                <a:cs typeface="Verdana" pitchFamily="34" charset="0"/>
              </a:rPr>
              <a:t>Main title here</a:t>
            </a:r>
          </a:p>
        </p:txBody>
      </p:sp>
      <p:sp>
        <p:nvSpPr>
          <p:cNvPr id="8"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1131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smtClean="0">
                <a:latin typeface="Verdana" pitchFamily="34" charset="0"/>
                <a:ea typeface="Verdana" pitchFamily="34" charset="0"/>
                <a:cs typeface="Verdana" pitchFamily="34" charset="0"/>
              </a:rPr>
              <a:t>Main title here</a:t>
            </a:r>
          </a:p>
        </p:txBody>
      </p:sp>
      <p:sp>
        <p:nvSpPr>
          <p:cNvPr id="9" name="Content Placeholder 2"/>
          <p:cNvSpPr>
            <a:spLocks noGrp="1"/>
          </p:cNvSpPr>
          <p:nvPr>
            <p:ph sz="quarter" idx="10"/>
          </p:nvPr>
        </p:nvSpPr>
        <p:spPr>
          <a:xfrm>
            <a:off x="849313"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98854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2348880"/>
            <a:ext cx="4375150" cy="3777284"/>
          </a:xfrm>
        </p:spPr>
        <p:txBody>
          <a:bodyPr/>
          <a:lstStyle>
            <a:lvl1pPr>
              <a:defRPr lang="en-US" sz="2000" b="1" kern="1200" baseline="0" dirty="0" smtClean="0">
                <a:solidFill>
                  <a:srgbClr val="0070C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5550" y="2348880"/>
            <a:ext cx="4375150" cy="3777284"/>
          </a:xfrm>
        </p:spPr>
        <p:txBody>
          <a:bodyPr/>
          <a:lstStyle>
            <a:lvl1pPr>
              <a:defRPr lang="en-US" sz="2000" b="1" kern="1200" baseline="0" dirty="0" smtClean="0">
                <a:solidFill>
                  <a:srgbClr val="0070C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title"/>
          </p:nvPr>
        </p:nvSpPr>
        <p:spPr>
          <a:xfrm>
            <a:off x="3152800" y="332656"/>
            <a:ext cx="6753200"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3488468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a:xfrm>
            <a:off x="3152800" y="332656"/>
            <a:ext cx="6753200"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2035651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504" y="1772816"/>
            <a:ext cx="3259006" cy="1162050"/>
          </a:xfrm>
        </p:spPr>
        <p:txBody>
          <a:bodyPr anchor="b"/>
          <a:lstStyle>
            <a:lvl1pPr algn="l">
              <a:defRPr sz="2000" b="1">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72971" y="2132856"/>
            <a:ext cx="5537729" cy="3993308"/>
          </a:xfrm>
        </p:spPr>
        <p:txBody>
          <a:bodyPr/>
          <a:lstStyle>
            <a:lvl1pPr>
              <a:defRPr sz="3200">
                <a:solidFill>
                  <a:schemeClr val="accent6">
                    <a:lumMod val="50000"/>
                  </a:schemeClr>
                </a:solidFill>
                <a:latin typeface="Verdana" pitchFamily="34" charset="0"/>
                <a:ea typeface="Verdana" pitchFamily="34" charset="0"/>
                <a:cs typeface="Verdana" pitchFamily="34" charset="0"/>
              </a:defRPr>
            </a:lvl1pPr>
            <a:lvl2pPr>
              <a:defRPr sz="2800">
                <a:solidFill>
                  <a:schemeClr val="accent6">
                    <a:lumMod val="50000"/>
                  </a:schemeClr>
                </a:solidFill>
                <a:latin typeface="Verdana" pitchFamily="34" charset="0"/>
                <a:ea typeface="Verdana" pitchFamily="34" charset="0"/>
                <a:cs typeface="Verdana" pitchFamily="34" charset="0"/>
              </a:defRPr>
            </a:lvl2pPr>
            <a:lvl3pPr>
              <a:defRPr sz="2400">
                <a:solidFill>
                  <a:schemeClr val="accent6">
                    <a:lumMod val="50000"/>
                  </a:schemeClr>
                </a:solidFill>
                <a:latin typeface="Verdana" pitchFamily="34" charset="0"/>
                <a:ea typeface="Verdana" pitchFamily="34" charset="0"/>
                <a:cs typeface="Verdana" pitchFamily="34" charset="0"/>
              </a:defRPr>
            </a:lvl3pPr>
            <a:lvl4pPr>
              <a:defRPr sz="2000">
                <a:solidFill>
                  <a:schemeClr val="accent6">
                    <a:lumMod val="50000"/>
                  </a:schemeClr>
                </a:solidFill>
                <a:latin typeface="Verdana" pitchFamily="34" charset="0"/>
                <a:ea typeface="Verdana" pitchFamily="34" charset="0"/>
                <a:cs typeface="Verdana" pitchFamily="34" charset="0"/>
              </a:defRPr>
            </a:lvl4pPr>
            <a:lvl5pPr>
              <a:defRPr sz="2000">
                <a:solidFill>
                  <a:schemeClr val="accent6">
                    <a:lumMod val="50000"/>
                  </a:schemeClr>
                </a:solidFill>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3212976"/>
            <a:ext cx="3259006" cy="2913188"/>
          </a:xfrm>
        </p:spPr>
        <p:txBody>
          <a:bodyPr/>
          <a:lstStyle>
            <a:lvl1pPr marL="0" indent="0">
              <a:buNone/>
              <a:defRPr sz="1400">
                <a:solidFill>
                  <a:schemeClr val="accent6">
                    <a:lumMod val="50000"/>
                  </a:schemeClr>
                </a:solidFill>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3"/>
          <p:cNvSpPr txBox="1">
            <a:spLocks noChangeArrowheads="1"/>
          </p:cNvSpPr>
          <p:nvPr userDrawn="1"/>
        </p:nvSpPr>
        <p:spPr>
          <a:xfrm>
            <a:off x="3152800"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smtClean="0">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4270299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77" y="2276872"/>
            <a:ext cx="9906000" cy="1143000"/>
          </a:xfrm>
          <a:prstGeom prst="rect">
            <a:avLst/>
          </a:prstGeom>
        </p:spPr>
        <p:txBody>
          <a:bodyPr vert="horz" lIns="91440" tIns="45720" rIns="91440" bIns="45720" rtlCol="0" anchor="ctr">
            <a:normAutofit/>
          </a:bodyPr>
          <a:lstStyle/>
          <a:p>
            <a:r>
              <a:rPr lang="en-GB" sz="4000" b="1" dirty="0" smtClean="0">
                <a:solidFill>
                  <a:srgbClr val="006600"/>
                </a:solidFill>
                <a:latin typeface="Verdana" pitchFamily="34" charset="0"/>
                <a:ea typeface="Verdana" pitchFamily="34" charset="0"/>
                <a:cs typeface="Verdana" pitchFamily="34" charset="0"/>
              </a:rPr>
              <a:t>Main title</a:t>
            </a:r>
          </a:p>
        </p:txBody>
      </p:sp>
      <p:sp>
        <p:nvSpPr>
          <p:cNvPr id="23" name="Text Placeholder 22"/>
          <p:cNvSpPr>
            <a:spLocks noGrp="1"/>
          </p:cNvSpPr>
          <p:nvPr>
            <p:ph type="body" idx="1"/>
          </p:nvPr>
        </p:nvSpPr>
        <p:spPr>
          <a:xfrm>
            <a:off x="0" y="3573016"/>
            <a:ext cx="9906000" cy="4525963"/>
          </a:xfrm>
          <a:prstGeom prst="rect">
            <a:avLst/>
          </a:prstGeom>
        </p:spPr>
        <p:txBody>
          <a:bodyPr vert="horz" lIns="91440" tIns="45720" rIns="91440" bIns="45720" rtlCol="0">
            <a:normAutofit/>
          </a:bodyPr>
          <a:lstStyle/>
          <a:p>
            <a:pPr algn="ctr">
              <a:lnSpc>
                <a:spcPct val="80000"/>
              </a:lnSpc>
            </a:pPr>
            <a:r>
              <a:rPr lang="es-AR" sz="2400"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0468728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7" r:id="rId7"/>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2">
              <a:lumMod val="60000"/>
              <a:lumOff val="40000"/>
            </a:schemeClr>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mailto:Michiko.Enomoto@UNEC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au/url?sa=i&amp;source=images&amp;cd=&amp;cad=rja&amp;docid=Fkjv1-ofH1gN2M&amp;tbnid=P7JyAqEfIpfPOM:&amp;ved=0CAgQjRwwAA&amp;url=http://www.greenmarketing.com/blog/P45/&amp;ei=rgSQUc_MCIajPZapgcAJ&amp;psig=AFQjCNFO8T8VYBtuIjZMBbpdgoHb4H5Xyw&amp;ust=136847927817518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1844824"/>
            <a:ext cx="9906000" cy="1143000"/>
          </a:xfrm>
        </p:spPr>
        <p:txBody>
          <a:bodyPr>
            <a:normAutofit fontScale="90000"/>
          </a:bodyPr>
          <a:lstStyle/>
          <a:p>
            <a:r>
              <a:rPr lang="en-US" dirty="0" smtClean="0">
                <a:solidFill>
                  <a:srgbClr val="0070C0"/>
                </a:solidFill>
              </a:rPr>
              <a:t/>
            </a:r>
            <a:br>
              <a:rPr lang="en-US" dirty="0" smtClean="0">
                <a:solidFill>
                  <a:srgbClr val="0070C0"/>
                </a:solidFill>
              </a:rPr>
            </a:br>
            <a:r>
              <a:rPr lang="en-GB" b="1" dirty="0" smtClean="0">
                <a:solidFill>
                  <a:srgbClr val="0070C0"/>
                </a:solidFill>
              </a:rPr>
              <a:t>Innovation Policy for Green Technologies</a:t>
            </a:r>
            <a:br>
              <a:rPr lang="en-GB" b="1" dirty="0" smtClean="0">
                <a:solidFill>
                  <a:srgbClr val="0070C0"/>
                </a:solidFill>
              </a:rPr>
            </a:br>
            <a:r>
              <a:rPr lang="en-GB" b="1" dirty="0" smtClean="0">
                <a:solidFill>
                  <a:srgbClr val="0070C0"/>
                </a:solidFill>
              </a:rPr>
              <a:t>Introduction</a:t>
            </a:r>
            <a:endParaRPr lang="en-GB" dirty="0">
              <a:solidFill>
                <a:srgbClr val="0070C0"/>
              </a:solidFill>
              <a:latin typeface="+mn-lt"/>
            </a:endParaRPr>
          </a:p>
        </p:txBody>
      </p:sp>
      <p:sp>
        <p:nvSpPr>
          <p:cNvPr id="3" name="Content Placeholder 2"/>
          <p:cNvSpPr>
            <a:spLocks noGrp="1"/>
          </p:cNvSpPr>
          <p:nvPr>
            <p:ph idx="1"/>
          </p:nvPr>
        </p:nvSpPr>
        <p:spPr>
          <a:xfrm>
            <a:off x="704528" y="3284984"/>
            <a:ext cx="8969896" cy="3949899"/>
          </a:xfrm>
        </p:spPr>
        <p:txBody>
          <a:bodyPr/>
          <a:lstStyle/>
          <a:p>
            <a:pPr lvl="0" algn="ctr">
              <a:lnSpc>
                <a:spcPct val="80000"/>
              </a:lnSpc>
            </a:pPr>
            <a:endParaRPr lang="en-GB" sz="32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endParaRPr>
          </a:p>
          <a:p>
            <a:pPr lvl="0" algn="ctr">
              <a:lnSpc>
                <a:spcPct val="80000"/>
              </a:lnSpc>
            </a:pPr>
            <a:r>
              <a:rPr lang="en-GB" sz="3200" b="1" dirty="0" smtClean="0">
                <a:solidFill>
                  <a:srgbClr val="F79646">
                    <a:lumMod val="50000"/>
                  </a:srgbClr>
                </a:solidFill>
                <a:effectLst>
                  <a:outerShdw blurRad="38100" dist="38100" dir="2700000" algn="tl">
                    <a:srgbClr val="C0C0C0"/>
                  </a:outerShdw>
                </a:effectLst>
                <a:ea typeface="Verdana" pitchFamily="34" charset="0"/>
                <a:cs typeface="Verdana" pitchFamily="34" charset="0"/>
              </a:rPr>
              <a:t>Michiko ENOMOTO </a:t>
            </a:r>
          </a:p>
          <a:p>
            <a:pPr lvl="0" algn="ctr">
              <a:lnSpc>
                <a:spcPct val="80000"/>
              </a:lnSpc>
            </a:pPr>
            <a:r>
              <a:rPr lang="en-GB" sz="2000" b="1" dirty="0" smtClean="0">
                <a:solidFill>
                  <a:srgbClr val="F79646">
                    <a:lumMod val="50000"/>
                  </a:srgbClr>
                </a:solidFill>
                <a:effectLst>
                  <a:outerShdw blurRad="38100" dist="38100" dir="2700000" algn="tl">
                    <a:srgbClr val="C0C0C0"/>
                  </a:outerShdw>
                </a:effectLst>
                <a:ea typeface="Verdana" pitchFamily="34" charset="0"/>
                <a:cs typeface="Verdana" pitchFamily="34" charset="0"/>
              </a:rPr>
              <a:t>Economic Cooperation and Integration, </a:t>
            </a:r>
          </a:p>
          <a:p>
            <a:pPr lvl="0" algn="ctr">
              <a:lnSpc>
                <a:spcPct val="80000"/>
              </a:lnSpc>
            </a:pPr>
            <a:r>
              <a:rPr lang="en-GB" sz="2000" b="1" dirty="0" smtClean="0">
                <a:solidFill>
                  <a:srgbClr val="F79646">
                    <a:lumMod val="50000"/>
                  </a:srgbClr>
                </a:solidFill>
                <a:effectLst>
                  <a:outerShdw blurRad="38100" dist="38100" dir="2700000" algn="tl">
                    <a:srgbClr val="C0C0C0"/>
                  </a:outerShdw>
                </a:effectLst>
                <a:ea typeface="Verdana" pitchFamily="34" charset="0"/>
                <a:cs typeface="Verdana" pitchFamily="34" charset="0"/>
              </a:rPr>
              <a:t>Trade, and Land Management Division</a:t>
            </a:r>
          </a:p>
          <a:p>
            <a:pPr lvl="0" algn="ctr">
              <a:lnSpc>
                <a:spcPct val="80000"/>
              </a:lnSpc>
            </a:pPr>
            <a:endParaRPr lang="en-GB" sz="2000" b="1" dirty="0" smtClean="0">
              <a:solidFill>
                <a:srgbClr val="0070C0"/>
              </a:solidFill>
              <a:effectLst>
                <a:outerShdw blurRad="38100" dist="38100" dir="2700000" algn="tl">
                  <a:srgbClr val="C0C0C0"/>
                </a:outerShdw>
              </a:effectLst>
              <a:latin typeface="Verdana" pitchFamily="34" charset="0"/>
              <a:ea typeface="Verdana" pitchFamily="34" charset="0"/>
              <a:cs typeface="Verdana" pitchFamily="34" charset="0"/>
            </a:endParaRPr>
          </a:p>
          <a:p>
            <a:pPr lvl="0" algn="ctr">
              <a:lnSpc>
                <a:spcPct val="80000"/>
              </a:lnSpc>
            </a:pPr>
            <a:r>
              <a:rPr lang="en-GB" sz="2400" b="1" dirty="0" smtClean="0">
                <a:solidFill>
                  <a:srgbClr val="0070C0"/>
                </a:solidFill>
                <a:effectLst>
                  <a:outerShdw blurRad="38100" dist="38100" dir="2700000" algn="tl">
                    <a:srgbClr val="C0C0C0"/>
                  </a:outerShdw>
                </a:effectLst>
                <a:latin typeface="Verdana" pitchFamily="34" charset="0"/>
                <a:ea typeface="Verdana" pitchFamily="34" charset="0"/>
                <a:cs typeface="Verdana" pitchFamily="34" charset="0"/>
              </a:rPr>
              <a:t>Minsk, 19 June </a:t>
            </a:r>
            <a:r>
              <a:rPr lang="en-GB" b="1" dirty="0" smtClean="0">
                <a:solidFill>
                  <a:srgbClr val="0070C0"/>
                </a:solidFill>
                <a:effectLst>
                  <a:outerShdw blurRad="38100" dist="38100" dir="2700000" algn="tl">
                    <a:srgbClr val="C0C0C0"/>
                  </a:outerShdw>
                </a:effectLst>
                <a:latin typeface="Verdana" pitchFamily="34" charset="0"/>
                <a:ea typeface="Verdana" pitchFamily="34" charset="0"/>
                <a:cs typeface="Verdana" pitchFamily="34" charset="0"/>
              </a:rPr>
              <a:t>2014</a:t>
            </a:r>
            <a:endParaRPr lang="en-GB" sz="2400" b="1" dirty="0" smtClean="0">
              <a:solidFill>
                <a:srgbClr val="0070C0"/>
              </a:solidFill>
              <a:effectLst>
                <a:outerShdw blurRad="38100" dist="38100" dir="2700000" algn="tl">
                  <a:srgbClr val="C0C0C0"/>
                </a:outerShdw>
              </a:effectLst>
              <a:latin typeface="Verdana" pitchFamily="34" charset="0"/>
              <a:ea typeface="Verdana" pitchFamily="34" charset="0"/>
              <a:cs typeface="Verdana" pitchFamily="34" charset="0"/>
            </a:endParaRPr>
          </a:p>
          <a:p>
            <a:endParaRPr lang="en-GB" dirty="0"/>
          </a:p>
        </p:txBody>
      </p:sp>
    </p:spTree>
    <p:extLst>
      <p:ext uri="{BB962C8B-B14F-4D97-AF65-F5344CB8AC3E}">
        <p14:creationId xmlns:p14="http://schemas.microsoft.com/office/powerpoint/2010/main" val="2918952354"/>
      </p:ext>
    </p:extLst>
  </p:cSld>
  <p:clrMapOvr>
    <a:masterClrMapping/>
  </p:clrMapOvr>
  <mc:AlternateContent xmlns:mc="http://schemas.openxmlformats.org/markup-compatibility/2006" xmlns:p14="http://schemas.microsoft.com/office/powerpoint/2010/main">
    <mc:Choice Requires="p14">
      <p:transition spd="slow" p14:dur="2000" advTm="17188"/>
    </mc:Choice>
    <mc:Fallback xmlns="">
      <p:transition spd="slow" advTm="1718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Grp="1" noChangeArrowheads="1"/>
          </p:cNvSpPr>
          <p:nvPr>
            <p:ph type="title"/>
          </p:nvPr>
        </p:nvSpPr>
        <p:spPr/>
        <p:txBody>
          <a:bodyPr>
            <a:noAutofit/>
          </a:bodyPr>
          <a:lstStyle/>
          <a:p>
            <a:pPr>
              <a:defRPr/>
            </a:pPr>
            <a:r>
              <a:rPr lang="en-GB" sz="4000" dirty="0" smtClean="0"/>
              <a:t>In Support of Innovative Development</a:t>
            </a:r>
            <a:endParaRPr lang="en-GB" sz="4000" dirty="0"/>
          </a:p>
        </p:txBody>
      </p:sp>
      <p:sp>
        <p:nvSpPr>
          <p:cNvPr id="26625" name="Slide Number Placeholder 4"/>
          <p:cNvSpPr>
            <a:spLocks noGrp="1"/>
          </p:cNvSpPr>
          <p:nvPr>
            <p:ph type="sldNum" sz="quarter" idx="4294967295"/>
          </p:nvPr>
        </p:nvSpPr>
        <p:spPr bwMode="auto">
          <a:xfrm>
            <a:off x="8997950" y="6245225"/>
            <a:ext cx="908050" cy="476250"/>
          </a:xfrm>
          <a:prstGeom prst="rect">
            <a:avLst/>
          </a:prstGeom>
          <a:noFill/>
          <a:ln>
            <a:miter lim="800000"/>
            <a:headEnd/>
            <a:tailEnd/>
          </a:ln>
        </p:spPr>
        <p:txBody>
          <a:bodyPr/>
          <a:lstStyle/>
          <a:p>
            <a:fld id="{2719C821-CDD8-4B4D-B0F2-DCD4ADAC251A}" type="slidenum">
              <a:rPr lang="en-US">
                <a:solidFill>
                  <a:prstClr val="black"/>
                </a:solidFill>
              </a:rPr>
              <a:pPr/>
              <a:t>10</a:t>
            </a:fld>
            <a:endParaRPr lang="en-US" dirty="0">
              <a:solidFill>
                <a:prstClr val="black"/>
              </a:solidFill>
            </a:endParaRPr>
          </a:p>
        </p:txBody>
      </p:sp>
      <p:sp>
        <p:nvSpPr>
          <p:cNvPr id="26626" name="Text Box 5"/>
          <p:cNvSpPr txBox="1">
            <a:spLocks noChangeArrowheads="1"/>
          </p:cNvSpPr>
          <p:nvPr/>
        </p:nvSpPr>
        <p:spPr bwMode="auto">
          <a:xfrm>
            <a:off x="742950" y="1752600"/>
            <a:ext cx="8585200" cy="366713"/>
          </a:xfrm>
          <a:prstGeom prst="rect">
            <a:avLst/>
          </a:prstGeom>
          <a:noFill/>
          <a:ln w="9525">
            <a:noFill/>
            <a:miter lim="800000"/>
            <a:headEnd/>
            <a:tailEnd/>
          </a:ln>
        </p:spPr>
        <p:txBody>
          <a:bodyPr>
            <a:spAutoFit/>
          </a:bodyPr>
          <a:lstStyle/>
          <a:p>
            <a:pPr>
              <a:spcBef>
                <a:spcPct val="50000"/>
              </a:spcBef>
            </a:pPr>
            <a:endParaRPr lang="en-GB" dirty="0">
              <a:solidFill>
                <a:prstClr val="black"/>
              </a:solidFill>
            </a:endParaRPr>
          </a:p>
        </p:txBody>
      </p:sp>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555037" y="2133600"/>
            <a:ext cx="7084852"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272" y="4365104"/>
            <a:ext cx="1223433" cy="17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85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640" y="692696"/>
            <a:ext cx="8064896" cy="1080120"/>
          </a:xfrm>
        </p:spPr>
        <p:txBody>
          <a:bodyPr>
            <a:noAutofit/>
          </a:bodyPr>
          <a:lstStyle/>
          <a:p>
            <a:pPr algn="ctr"/>
            <a:endParaRPr lang="en-GB" sz="8000" dirty="0"/>
          </a:p>
        </p:txBody>
      </p:sp>
      <p:sp>
        <p:nvSpPr>
          <p:cNvPr id="3" name="Content Placeholder 2"/>
          <p:cNvSpPr>
            <a:spLocks noGrp="1"/>
          </p:cNvSpPr>
          <p:nvPr>
            <p:ph sz="quarter" idx="10"/>
          </p:nvPr>
        </p:nvSpPr>
        <p:spPr>
          <a:xfrm>
            <a:off x="849313" y="1412776"/>
            <a:ext cx="8496300" cy="4753074"/>
          </a:xfrm>
        </p:spPr>
        <p:txBody>
          <a:bodyPr>
            <a:noAutofit/>
          </a:bodyPr>
          <a:lstStyle/>
          <a:p>
            <a:pPr>
              <a:lnSpc>
                <a:spcPct val="80000"/>
              </a:lnSpc>
            </a:pPr>
            <a:endParaRPr lang="en-GB" sz="2200" dirty="0" smtClean="0"/>
          </a:p>
          <a:p>
            <a:pPr marL="419100" indent="-419100" algn="ctr">
              <a:lnSpc>
                <a:spcPct val="90000"/>
              </a:lnSpc>
            </a:pPr>
            <a:r>
              <a:rPr lang="en-GB" sz="8000" dirty="0" smtClean="0">
                <a:solidFill>
                  <a:schemeClr val="accent3">
                    <a:lumMod val="75000"/>
                  </a:schemeClr>
                </a:solidFill>
                <a:latin typeface="+mn-lt"/>
              </a:rPr>
              <a:t>Thank you!</a:t>
            </a:r>
            <a:endParaRPr lang="en-GB" dirty="0" smtClean="0">
              <a:solidFill>
                <a:schemeClr val="accent3">
                  <a:lumMod val="75000"/>
                </a:schemeClr>
              </a:solidFill>
              <a:latin typeface="+mn-lt"/>
            </a:endParaRPr>
          </a:p>
          <a:p>
            <a:pPr marL="419100" indent="-419100" algn="ctr">
              <a:lnSpc>
                <a:spcPct val="90000"/>
              </a:lnSpc>
            </a:pPr>
            <a:r>
              <a:rPr lang="ja-JP" altLang="en-GB" sz="5400" dirty="0" smtClean="0">
                <a:solidFill>
                  <a:schemeClr val="accent3">
                    <a:lumMod val="75000"/>
                  </a:schemeClr>
                </a:solidFill>
                <a:latin typeface="+mn-lt"/>
              </a:rPr>
              <a:t>ありがとう</a:t>
            </a:r>
            <a:endParaRPr lang="en-GB" sz="8000" b="1" dirty="0" smtClean="0">
              <a:solidFill>
                <a:schemeClr val="accent3">
                  <a:lumMod val="75000"/>
                </a:schemeClr>
              </a:solidFill>
              <a:latin typeface="+mn-lt"/>
            </a:endParaRPr>
          </a:p>
          <a:p>
            <a:pPr marL="419100" indent="-419100" algn="ctr">
              <a:lnSpc>
                <a:spcPct val="90000"/>
              </a:lnSpc>
            </a:pPr>
            <a:endParaRPr lang="en-GB" sz="2000" b="1" dirty="0" smtClean="0"/>
          </a:p>
          <a:p>
            <a:pPr marL="419100" indent="-419100" algn="ctr">
              <a:lnSpc>
                <a:spcPct val="90000"/>
              </a:lnSpc>
            </a:pPr>
            <a:endParaRPr lang="en-GB" sz="2000" b="1" noProof="0" dirty="0" smtClean="0"/>
          </a:p>
          <a:p>
            <a:pPr marL="419100" indent="-419100" algn="ctr">
              <a:lnSpc>
                <a:spcPct val="90000"/>
              </a:lnSpc>
            </a:pPr>
            <a:r>
              <a:rPr lang="en-GB" sz="2000" b="1" dirty="0" smtClean="0"/>
              <a:t>Michiko ENOMOTO (UNECE)  </a:t>
            </a:r>
          </a:p>
          <a:p>
            <a:pPr marL="419100" indent="-419100" algn="ctr">
              <a:lnSpc>
                <a:spcPct val="90000"/>
              </a:lnSpc>
            </a:pPr>
            <a:endParaRPr lang="en-GB" sz="2000" dirty="0" smtClean="0">
              <a:hlinkClick r:id="rId3"/>
            </a:endParaRPr>
          </a:p>
          <a:p>
            <a:pPr marL="419100" indent="-419100" algn="ctr">
              <a:lnSpc>
                <a:spcPct val="90000"/>
              </a:lnSpc>
            </a:pPr>
            <a:r>
              <a:rPr lang="en-GB" sz="2000" dirty="0" smtClean="0">
                <a:hlinkClick r:id="rId3"/>
              </a:rPr>
              <a:t>Michiko.Enomoto@unece.org</a:t>
            </a:r>
            <a:endParaRPr lang="en-GB" sz="2000" dirty="0" smtClean="0"/>
          </a:p>
          <a:p>
            <a:pPr>
              <a:lnSpc>
                <a:spcPct val="80000"/>
              </a:lnSpc>
            </a:pPr>
            <a:endParaRPr lang="en-GB" sz="2000" dirty="0"/>
          </a:p>
        </p:txBody>
      </p:sp>
    </p:spTree>
    <p:extLst>
      <p:ext uri="{BB962C8B-B14F-4D97-AF65-F5344CB8AC3E}">
        <p14:creationId xmlns:p14="http://schemas.microsoft.com/office/powerpoint/2010/main" val="4060832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we are here today?</a:t>
            </a:r>
            <a:endParaRPr lang="en-GB" dirty="0"/>
          </a:p>
        </p:txBody>
      </p:sp>
      <p:sp>
        <p:nvSpPr>
          <p:cNvPr id="3" name="Content Placeholder 2"/>
          <p:cNvSpPr>
            <a:spLocks noGrp="1"/>
          </p:cNvSpPr>
          <p:nvPr>
            <p:ph sz="quarter" idx="10"/>
          </p:nvPr>
        </p:nvSpPr>
        <p:spPr>
          <a:xfrm>
            <a:off x="848544" y="2564904"/>
            <a:ext cx="8496300" cy="4032994"/>
          </a:xfrm>
        </p:spPr>
        <p:txBody>
          <a:bodyPr>
            <a:normAutofit/>
          </a:bodyPr>
          <a:lstStyle/>
          <a:p>
            <a:pPr marL="342900" indent="-342900">
              <a:buFont typeface="Arial" panose="020B0604020202020204" pitchFamily="34" charset="0"/>
              <a:buChar char="•"/>
            </a:pPr>
            <a:r>
              <a:rPr lang="en-GB" sz="2400" b="1" dirty="0">
                <a:latin typeface="+mn-lt"/>
              </a:rPr>
              <a:t>Increasing greenhouse gases – </a:t>
            </a:r>
            <a:r>
              <a:rPr lang="en-GB" sz="2400" b="1" dirty="0" smtClean="0">
                <a:latin typeface="+mn-lt"/>
              </a:rPr>
              <a:t>accelerated climate change with adverse effects</a:t>
            </a:r>
          </a:p>
          <a:p>
            <a:pPr marL="342900" indent="-342900">
              <a:buFont typeface="Arial" panose="020B0604020202020204" pitchFamily="34" charset="0"/>
              <a:buChar char="•"/>
            </a:pPr>
            <a:r>
              <a:rPr lang="en-GB" sz="2400" b="1" dirty="0" smtClean="0">
                <a:latin typeface="+mn-lt"/>
              </a:rPr>
              <a:t>Belarus is not an exception</a:t>
            </a:r>
          </a:p>
          <a:p>
            <a:pPr marL="342900" indent="-342900">
              <a:buFont typeface="Arial" panose="020B0604020202020204" pitchFamily="34" charset="0"/>
              <a:buChar char="•"/>
            </a:pPr>
            <a:r>
              <a:rPr lang="en-GB" sz="2400" b="1" dirty="0" smtClean="0">
                <a:latin typeface="+mn-lt"/>
              </a:rPr>
              <a:t>Sustainable development = sustainable consumption + high-level of human development</a:t>
            </a:r>
          </a:p>
          <a:p>
            <a:pPr marL="342900" indent="-342900">
              <a:buFont typeface="Arial" panose="020B0604020202020204" pitchFamily="34" charset="0"/>
              <a:buChar char="•"/>
            </a:pPr>
            <a:r>
              <a:rPr lang="en-GB" sz="2400" b="1" dirty="0" smtClean="0">
                <a:latin typeface="+mn-lt"/>
              </a:rPr>
              <a:t>Transition from the industrial growth model to a green growth model is necessary</a:t>
            </a:r>
          </a:p>
          <a:p>
            <a:pPr marL="342900" indent="-342900">
              <a:buFont typeface="Arial" panose="020B0604020202020204" pitchFamily="34" charset="0"/>
              <a:buChar char="•"/>
            </a:pPr>
            <a:r>
              <a:rPr lang="en-GB" sz="2400" b="1" dirty="0" smtClean="0">
                <a:latin typeface="+mn-lt"/>
              </a:rPr>
              <a:t>Green technologies/eco-innovations play important role</a:t>
            </a:r>
            <a:endParaRPr lang="en-GB" sz="2400" b="1" dirty="0">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216" y="1268760"/>
            <a:ext cx="2381250"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3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816" y="476672"/>
            <a:ext cx="6537176" cy="1143000"/>
          </a:xfrm>
        </p:spPr>
        <p:txBody>
          <a:bodyPr>
            <a:normAutofit fontScale="90000"/>
          </a:bodyPr>
          <a:lstStyle/>
          <a:p>
            <a:r>
              <a:rPr lang="en-GB" dirty="0" smtClean="0"/>
              <a:t>Why innovations are so important? </a:t>
            </a:r>
            <a:endParaRPr lang="en-GB" dirty="0"/>
          </a:p>
        </p:txBody>
      </p:sp>
      <p:sp>
        <p:nvSpPr>
          <p:cNvPr id="3" name="Content Placeholder 2"/>
          <p:cNvSpPr>
            <a:spLocks noGrp="1"/>
          </p:cNvSpPr>
          <p:nvPr>
            <p:ph sz="quarter" idx="10"/>
          </p:nvPr>
        </p:nvSpPr>
        <p:spPr>
          <a:xfrm>
            <a:off x="920874" y="1844824"/>
            <a:ext cx="8640638" cy="4464496"/>
          </a:xfrm>
        </p:spPr>
        <p:txBody>
          <a:bodyPr>
            <a:normAutofit lnSpcReduction="10000"/>
          </a:bodyPr>
          <a:lstStyle/>
          <a:p>
            <a:r>
              <a:rPr lang="en-GB" sz="2400" b="1" dirty="0" smtClean="0">
                <a:latin typeface="+mn-lt"/>
              </a:rPr>
              <a:t>Need for higher quality of life</a:t>
            </a:r>
          </a:p>
          <a:p>
            <a:r>
              <a:rPr lang="en-GB" sz="2400" b="1" dirty="0" smtClean="0">
                <a:latin typeface="+mn-lt"/>
              </a:rPr>
              <a:t>Need for more resources</a:t>
            </a:r>
          </a:p>
          <a:p>
            <a:r>
              <a:rPr lang="en-GB" sz="2400" b="1" dirty="0" smtClean="0">
                <a:latin typeface="+mn-lt"/>
              </a:rPr>
              <a:t>Environmental constraints/challenges </a:t>
            </a:r>
          </a:p>
          <a:p>
            <a:endParaRPr lang="en-GB" sz="2400" b="1" dirty="0" smtClean="0">
              <a:latin typeface="+mn-lt"/>
            </a:endParaRPr>
          </a:p>
          <a:p>
            <a:r>
              <a:rPr lang="en-GB" sz="2400" b="1" dirty="0" smtClean="0">
                <a:latin typeface="+mn-lt"/>
              </a:rPr>
              <a:t>1+1=2</a:t>
            </a:r>
          </a:p>
          <a:p>
            <a:r>
              <a:rPr lang="en-GB" sz="2400" b="1" dirty="0" smtClean="0">
                <a:latin typeface="+mn-lt"/>
              </a:rPr>
              <a:t>1+1(with innovation)=3</a:t>
            </a:r>
          </a:p>
          <a:p>
            <a:endParaRPr lang="en-GB" sz="2400" b="1" dirty="0" smtClean="0">
              <a:latin typeface="+mn-lt"/>
            </a:endParaRPr>
          </a:p>
          <a:p>
            <a:r>
              <a:rPr lang="en-GB" sz="2400" b="1" dirty="0" smtClean="0">
                <a:latin typeface="+mn-lt"/>
              </a:rPr>
              <a:t>Eco-Innovation and green technologies play an essential role for:</a:t>
            </a:r>
            <a:br>
              <a:rPr lang="en-GB" sz="2400" b="1" dirty="0" smtClean="0">
                <a:latin typeface="+mn-lt"/>
              </a:rPr>
            </a:br>
            <a:r>
              <a:rPr lang="en-GB" sz="2400" b="1" dirty="0" smtClean="0">
                <a:latin typeface="+mn-lt"/>
              </a:rPr>
              <a:t>greener economic and social development, economic growth, improved productivity and competitiveness, and improved quality of life.</a:t>
            </a:r>
          </a:p>
          <a:p>
            <a:endParaRPr lang="en-GB" sz="2400" b="1" dirty="0">
              <a:latin typeface="+mn-lt"/>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160" y="2276872"/>
            <a:ext cx="30670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58631811"/>
      </p:ext>
    </p:extLst>
  </p:cSld>
  <p:clrMapOvr>
    <a:masterClrMapping/>
  </p:clrMapOvr>
  <mc:AlternateContent xmlns:mc="http://schemas.openxmlformats.org/markup-compatibility/2006" xmlns:p14="http://schemas.microsoft.com/office/powerpoint/2010/main">
    <mc:Choice Requires="p14">
      <p:transition spd="slow" p14:dur="2000" advTm="28087"/>
    </mc:Choice>
    <mc:Fallback xmlns="">
      <p:transition spd="slow" advTm="28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02650" y="6245225"/>
            <a:ext cx="908050" cy="476250"/>
          </a:xfrm>
          <a:prstGeom prst="rect">
            <a:avLst/>
          </a:prstGeom>
        </p:spPr>
        <p:txBody>
          <a:bodyPr/>
          <a:lstStyle/>
          <a:p>
            <a:fld id="{AEA96D53-6018-43FE-BA2B-A848A5EF4256}" type="slidenum">
              <a:rPr lang="en-US">
                <a:solidFill>
                  <a:prstClr val="black"/>
                </a:solidFill>
              </a:rPr>
              <a:pPr/>
              <a:t>4</a:t>
            </a:fld>
            <a:endParaRPr lang="en-US" dirty="0">
              <a:solidFill>
                <a:prstClr val="black"/>
              </a:solidFill>
            </a:endParaRPr>
          </a:p>
        </p:txBody>
      </p:sp>
      <p:sp>
        <p:nvSpPr>
          <p:cNvPr id="70658" name="Rectangle 2"/>
          <p:cNvSpPr>
            <a:spLocks noGrp="1" noChangeArrowheads="1"/>
          </p:cNvSpPr>
          <p:nvPr>
            <p:ph type="title"/>
          </p:nvPr>
        </p:nvSpPr>
        <p:spPr>
          <a:xfrm>
            <a:off x="495300" y="1143000"/>
            <a:ext cx="8915400" cy="609600"/>
          </a:xfrm>
        </p:spPr>
        <p:txBody>
          <a:bodyPr>
            <a:noAutofit/>
          </a:bodyPr>
          <a:lstStyle/>
          <a:p>
            <a:r>
              <a:rPr lang="en-GB" sz="4000" dirty="0" smtClean="0">
                <a:solidFill>
                  <a:schemeClr val="bg1"/>
                </a:solidFill>
              </a:rPr>
              <a:t>What </a:t>
            </a:r>
            <a:r>
              <a:rPr lang="en-GB" sz="4000" noProof="0" dirty="0" smtClean="0">
                <a:solidFill>
                  <a:schemeClr val="bg1"/>
                </a:solidFill>
              </a:rPr>
              <a:t>is</a:t>
            </a:r>
            <a:r>
              <a:rPr lang="en-GB" sz="4000" dirty="0" smtClean="0">
                <a:solidFill>
                  <a:schemeClr val="bg1"/>
                </a:solidFill>
              </a:rPr>
              <a:t> innovation?</a:t>
            </a:r>
            <a:endParaRPr lang="en-GB" sz="4000" dirty="0">
              <a:solidFill>
                <a:schemeClr val="bg1"/>
              </a:solidFill>
            </a:endParaRPr>
          </a:p>
        </p:txBody>
      </p:sp>
      <p:sp>
        <p:nvSpPr>
          <p:cNvPr id="70659" name="Rectangle 3"/>
          <p:cNvSpPr>
            <a:spLocks noGrp="1" noChangeArrowheads="1"/>
          </p:cNvSpPr>
          <p:nvPr>
            <p:ph type="body" idx="1"/>
          </p:nvPr>
        </p:nvSpPr>
        <p:spPr>
          <a:xfrm>
            <a:off x="412750" y="2057400"/>
            <a:ext cx="8915400" cy="4114800"/>
          </a:xfrm>
        </p:spPr>
        <p:txBody>
          <a:bodyPr>
            <a:normAutofit/>
          </a:bodyPr>
          <a:lstStyle/>
          <a:p>
            <a:endParaRPr lang="en-GB" b="1" dirty="0" smtClean="0"/>
          </a:p>
          <a:p>
            <a:r>
              <a:rPr lang="en-GB" b="1" dirty="0" smtClean="0">
                <a:solidFill>
                  <a:schemeClr val="accent6">
                    <a:lumMod val="50000"/>
                  </a:schemeClr>
                </a:solidFill>
                <a:ea typeface="Verdana" pitchFamily="34" charset="0"/>
                <a:cs typeface="Verdana" pitchFamily="34" charset="0"/>
              </a:rPr>
              <a:t>Not only results of R &amp; D…</a:t>
            </a:r>
          </a:p>
          <a:p>
            <a:endParaRPr lang="en-GB" b="1" dirty="0" smtClean="0"/>
          </a:p>
          <a:p>
            <a:pPr algn="just"/>
            <a:r>
              <a:rPr lang="en-GB" b="1" dirty="0" smtClean="0">
                <a:solidFill>
                  <a:schemeClr val="accent6">
                    <a:lumMod val="50000"/>
                  </a:schemeClr>
                </a:solidFill>
                <a:ea typeface="Verdana" pitchFamily="34" charset="0"/>
                <a:cs typeface="Verdana" pitchFamily="34" charset="0"/>
              </a:rPr>
              <a:t>But also implementation of new or greatly improved </a:t>
            </a:r>
            <a:r>
              <a:rPr lang="en-GB" b="1" dirty="0" smtClean="0">
                <a:solidFill>
                  <a:srgbClr val="0070C0"/>
                </a:solidFill>
                <a:ea typeface="Verdana" pitchFamily="34" charset="0"/>
                <a:cs typeface="Verdana" pitchFamily="34" charset="0"/>
              </a:rPr>
              <a:t>product </a:t>
            </a:r>
            <a:r>
              <a:rPr lang="en-GB" b="1" dirty="0" smtClean="0">
                <a:solidFill>
                  <a:schemeClr val="accent6">
                    <a:lumMod val="50000"/>
                  </a:schemeClr>
                </a:solidFill>
                <a:ea typeface="Verdana" pitchFamily="34" charset="0"/>
                <a:cs typeface="Verdana" pitchFamily="34" charset="0"/>
              </a:rPr>
              <a:t>(good or service), or </a:t>
            </a:r>
            <a:r>
              <a:rPr lang="en-GB" b="1" dirty="0" smtClean="0">
                <a:solidFill>
                  <a:srgbClr val="0070C0"/>
                </a:solidFill>
                <a:ea typeface="Verdana" pitchFamily="34" charset="0"/>
                <a:cs typeface="Verdana" pitchFamily="34" charset="0"/>
              </a:rPr>
              <a:t>process</a:t>
            </a:r>
            <a:r>
              <a:rPr lang="en-GB" b="1" dirty="0" smtClean="0">
                <a:solidFill>
                  <a:schemeClr val="accent6">
                    <a:lumMod val="50000"/>
                  </a:schemeClr>
                </a:solidFill>
                <a:ea typeface="Verdana" pitchFamily="34" charset="0"/>
                <a:cs typeface="Verdana" pitchFamily="34" charset="0"/>
              </a:rPr>
              <a:t>, new </a:t>
            </a:r>
            <a:r>
              <a:rPr lang="en-GB" b="1" dirty="0" smtClean="0">
                <a:solidFill>
                  <a:srgbClr val="0070C0"/>
                </a:solidFill>
                <a:ea typeface="Verdana" pitchFamily="34" charset="0"/>
                <a:cs typeface="Verdana" pitchFamily="34" charset="0"/>
              </a:rPr>
              <a:t>marketing method</a:t>
            </a:r>
            <a:r>
              <a:rPr lang="en-GB" b="1" dirty="0" smtClean="0">
                <a:solidFill>
                  <a:schemeClr val="accent6">
                    <a:lumMod val="50000"/>
                  </a:schemeClr>
                </a:solidFill>
                <a:ea typeface="Verdana" pitchFamily="34" charset="0"/>
                <a:cs typeface="Verdana" pitchFamily="34" charset="0"/>
              </a:rPr>
              <a:t>, or new </a:t>
            </a:r>
            <a:r>
              <a:rPr lang="en-GB" b="1" dirty="0" smtClean="0">
                <a:solidFill>
                  <a:srgbClr val="0070C0"/>
                </a:solidFill>
                <a:ea typeface="Verdana" pitchFamily="34" charset="0"/>
                <a:cs typeface="Verdana" pitchFamily="34" charset="0"/>
              </a:rPr>
              <a:t>organisational method</a:t>
            </a:r>
            <a:r>
              <a:rPr lang="en-GB" b="1" dirty="0" smtClean="0">
                <a:solidFill>
                  <a:schemeClr val="accent6">
                    <a:lumMod val="50000"/>
                  </a:schemeClr>
                </a:solidFill>
                <a:ea typeface="Verdana" pitchFamily="34" charset="0"/>
                <a:cs typeface="Verdana" pitchFamily="34" charset="0"/>
              </a:rPr>
              <a:t> in business practices, workplace organisation or external relations.</a:t>
            </a:r>
            <a:endParaRPr lang="en-GB" sz="2000" b="1" dirty="0" smtClean="0">
              <a:solidFill>
                <a:schemeClr val="tx1"/>
              </a:solidFill>
            </a:endParaRPr>
          </a:p>
          <a:p>
            <a:pPr algn="just">
              <a:lnSpc>
                <a:spcPct val="80000"/>
              </a:lnSpc>
            </a:pPr>
            <a:endParaRPr lang="en-GB" sz="2000" b="1" dirty="0" smtClean="0"/>
          </a:p>
          <a:p>
            <a:pPr algn="just">
              <a:lnSpc>
                <a:spcPct val="80000"/>
              </a:lnSpc>
            </a:pPr>
            <a:endParaRPr lang="en-GB" sz="2000" b="1" dirty="0" smtClean="0">
              <a:solidFill>
                <a:schemeClr val="tx1"/>
              </a:solidFill>
            </a:endParaRPr>
          </a:p>
          <a:p>
            <a:pPr algn="just">
              <a:lnSpc>
                <a:spcPct val="80000"/>
              </a:lnSpc>
            </a:pPr>
            <a:endParaRPr lang="en-GB" sz="2000" b="1" dirty="0" smtClean="0"/>
          </a:p>
          <a:p>
            <a:pPr algn="just">
              <a:lnSpc>
                <a:spcPct val="80000"/>
              </a:lnSpc>
            </a:pPr>
            <a:r>
              <a:rPr lang="en-GB" sz="2000" dirty="0" smtClean="0"/>
              <a:t>Definition (OECD Oslo Manual)</a:t>
            </a:r>
            <a:endParaRPr lang="en-GB" sz="2000" b="1" dirty="0">
              <a:solidFill>
                <a:schemeClr val="tx1"/>
              </a:solidFill>
            </a:endParaRPr>
          </a:p>
        </p:txBody>
      </p:sp>
    </p:spTree>
    <p:extLst>
      <p:ext uri="{BB962C8B-B14F-4D97-AF65-F5344CB8AC3E}">
        <p14:creationId xmlns:p14="http://schemas.microsoft.com/office/powerpoint/2010/main" val="14553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500"/>
                                        <p:tgtEl>
                                          <p:spTgt spid="706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3" end="3"/>
                                            </p:txEl>
                                          </p:spTgt>
                                        </p:tgtEl>
                                        <p:attrNameLst>
                                          <p:attrName>style.visibility</p:attrName>
                                        </p:attrNameLst>
                                      </p:cBhvr>
                                      <p:to>
                                        <p:strVal val="visible"/>
                                      </p:to>
                                    </p:set>
                                    <p:animEffect transition="in" filter="fade">
                                      <p:cBhvr>
                                        <p:cTn id="12"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02650" y="6245225"/>
            <a:ext cx="908050" cy="476250"/>
          </a:xfrm>
          <a:prstGeom prst="rect">
            <a:avLst/>
          </a:prstGeom>
        </p:spPr>
        <p:txBody>
          <a:bodyPr/>
          <a:lstStyle/>
          <a:p>
            <a:fld id="{AEA96D53-6018-43FE-BA2B-A848A5EF4256}" type="slidenum">
              <a:rPr lang="en-US">
                <a:solidFill>
                  <a:prstClr val="black"/>
                </a:solidFill>
              </a:rPr>
              <a:pPr/>
              <a:t>5</a:t>
            </a:fld>
            <a:endParaRPr lang="en-US" dirty="0">
              <a:solidFill>
                <a:prstClr val="black"/>
              </a:solidFill>
            </a:endParaRPr>
          </a:p>
        </p:txBody>
      </p:sp>
      <p:sp>
        <p:nvSpPr>
          <p:cNvPr id="70658" name="Rectangle 2"/>
          <p:cNvSpPr>
            <a:spLocks noGrp="1" noChangeArrowheads="1"/>
          </p:cNvSpPr>
          <p:nvPr>
            <p:ph type="title"/>
          </p:nvPr>
        </p:nvSpPr>
        <p:spPr>
          <a:xfrm>
            <a:off x="2000672" y="1052736"/>
            <a:ext cx="5760640" cy="609600"/>
          </a:xfrm>
        </p:spPr>
        <p:txBody>
          <a:bodyPr>
            <a:normAutofit fontScale="90000"/>
          </a:bodyPr>
          <a:lstStyle/>
          <a:p>
            <a:r>
              <a:rPr lang="en-GB" dirty="0" smtClean="0">
                <a:solidFill>
                  <a:schemeClr val="bg1"/>
                </a:solidFill>
              </a:rPr>
              <a:t>What is eco-innovation? </a:t>
            </a:r>
            <a:r>
              <a:rPr lang="en-GB" sz="3200" b="1" dirty="0" smtClean="0">
                <a:solidFill>
                  <a:schemeClr val="bg1"/>
                </a:solidFill>
              </a:rPr>
              <a:t/>
            </a:r>
            <a:br>
              <a:rPr lang="en-GB" sz="3200" b="1" dirty="0" smtClean="0">
                <a:solidFill>
                  <a:schemeClr val="bg1"/>
                </a:solidFill>
              </a:rPr>
            </a:br>
            <a:endParaRPr lang="en-GB" sz="3200" b="1" dirty="0">
              <a:solidFill>
                <a:schemeClr val="bg1"/>
              </a:solidFill>
            </a:endParaRPr>
          </a:p>
        </p:txBody>
      </p:sp>
      <p:sp>
        <p:nvSpPr>
          <p:cNvPr id="70659" name="Rectangle 3"/>
          <p:cNvSpPr>
            <a:spLocks noGrp="1" noChangeArrowheads="1"/>
          </p:cNvSpPr>
          <p:nvPr>
            <p:ph type="body" idx="1"/>
          </p:nvPr>
        </p:nvSpPr>
        <p:spPr>
          <a:xfrm>
            <a:off x="412750" y="2060848"/>
            <a:ext cx="4540250" cy="4111352"/>
          </a:xfrm>
        </p:spPr>
        <p:txBody>
          <a:bodyPr>
            <a:normAutofit fontScale="92500" lnSpcReduction="20000"/>
          </a:bodyPr>
          <a:lstStyle/>
          <a:p>
            <a:pPr>
              <a:lnSpc>
                <a:spcPct val="80000"/>
              </a:lnSpc>
            </a:pPr>
            <a:r>
              <a:rPr lang="en-GB" sz="2600" b="1" dirty="0" smtClean="0">
                <a:solidFill>
                  <a:schemeClr val="accent6">
                    <a:lumMod val="50000"/>
                  </a:schemeClr>
                </a:solidFill>
                <a:ea typeface="Verdana" pitchFamily="34" charset="0"/>
                <a:cs typeface="Verdana" pitchFamily="34" charset="0"/>
              </a:rPr>
              <a:t>Subset of innovation</a:t>
            </a:r>
          </a:p>
          <a:p>
            <a:pPr>
              <a:lnSpc>
                <a:spcPct val="80000"/>
              </a:lnSpc>
            </a:pPr>
            <a:endParaRPr lang="en-GB" sz="2600" b="1" dirty="0" smtClean="0">
              <a:solidFill>
                <a:schemeClr val="accent6">
                  <a:lumMod val="50000"/>
                </a:schemeClr>
              </a:solidFill>
              <a:ea typeface="Verdana" pitchFamily="34" charset="0"/>
              <a:cs typeface="Verdana" pitchFamily="34" charset="0"/>
            </a:endParaRPr>
          </a:p>
          <a:p>
            <a:pPr marL="457200" indent="-457200">
              <a:lnSpc>
                <a:spcPct val="80000"/>
              </a:lnSpc>
              <a:buFont typeface="Arial" panose="020B0604020202020204" pitchFamily="34" charset="0"/>
              <a:buChar char="•"/>
            </a:pPr>
            <a:r>
              <a:rPr lang="en-GB" sz="2600" b="1" dirty="0" smtClean="0">
                <a:solidFill>
                  <a:schemeClr val="accent6">
                    <a:lumMod val="50000"/>
                  </a:schemeClr>
                </a:solidFill>
                <a:ea typeface="Verdana" pitchFamily="34" charset="0"/>
                <a:cs typeface="Verdana" pitchFamily="34" charset="0"/>
              </a:rPr>
              <a:t>reduces the use of natural resources</a:t>
            </a:r>
          </a:p>
          <a:p>
            <a:pPr marL="457200" indent="-457200">
              <a:lnSpc>
                <a:spcPct val="80000"/>
              </a:lnSpc>
              <a:buFont typeface="Arial" panose="020B0604020202020204" pitchFamily="34" charset="0"/>
              <a:buChar char="•"/>
            </a:pPr>
            <a:r>
              <a:rPr lang="en-GB" sz="2600" b="1" dirty="0" smtClean="0">
                <a:solidFill>
                  <a:schemeClr val="accent6">
                    <a:lumMod val="50000"/>
                  </a:schemeClr>
                </a:solidFill>
                <a:ea typeface="Verdana" pitchFamily="34" charset="0"/>
                <a:cs typeface="Verdana" pitchFamily="34" charset="0"/>
              </a:rPr>
              <a:t>decreases the release of harmful substances across the whole life cycle</a:t>
            </a:r>
          </a:p>
          <a:p>
            <a:pPr marL="457200" indent="-457200">
              <a:lnSpc>
                <a:spcPct val="80000"/>
              </a:lnSpc>
              <a:buFont typeface="Arial" panose="020B0604020202020204" pitchFamily="34" charset="0"/>
              <a:buChar char="•"/>
            </a:pPr>
            <a:r>
              <a:rPr lang="en-GB" sz="2600" b="1" dirty="0" smtClean="0">
                <a:solidFill>
                  <a:schemeClr val="accent6">
                    <a:lumMod val="50000"/>
                  </a:schemeClr>
                </a:solidFill>
                <a:ea typeface="Verdana" pitchFamily="34" charset="0"/>
                <a:cs typeface="Verdana" pitchFamily="34" charset="0"/>
              </a:rPr>
              <a:t>benefits the environment</a:t>
            </a:r>
          </a:p>
          <a:p>
            <a:pPr>
              <a:lnSpc>
                <a:spcPct val="80000"/>
              </a:lnSpc>
            </a:pPr>
            <a:endParaRPr lang="en-GB" sz="2600" b="1" dirty="0" smtClean="0">
              <a:solidFill>
                <a:schemeClr val="accent6">
                  <a:lumMod val="50000"/>
                </a:schemeClr>
              </a:solidFill>
              <a:ea typeface="Verdana" pitchFamily="34" charset="0"/>
              <a:cs typeface="Verdana" pitchFamily="34" charset="0"/>
            </a:endParaRPr>
          </a:p>
          <a:p>
            <a:pPr>
              <a:lnSpc>
                <a:spcPct val="80000"/>
              </a:lnSpc>
            </a:pPr>
            <a:r>
              <a:rPr lang="en-GB" sz="2600" b="1" dirty="0" smtClean="0">
                <a:solidFill>
                  <a:schemeClr val="accent6">
                    <a:lumMod val="50000"/>
                  </a:schemeClr>
                </a:solidFill>
                <a:ea typeface="Verdana" pitchFamily="34" charset="0"/>
                <a:cs typeface="Verdana" pitchFamily="34" charset="0"/>
              </a:rPr>
              <a:t>Can be non-technological and in non-environmental areas</a:t>
            </a:r>
          </a:p>
          <a:p>
            <a:pPr>
              <a:lnSpc>
                <a:spcPct val="80000"/>
              </a:lnSpc>
            </a:pPr>
            <a:endParaRPr lang="en-GB" sz="2600" b="1" dirty="0" smtClean="0">
              <a:solidFill>
                <a:schemeClr val="accent6">
                  <a:lumMod val="50000"/>
                </a:schemeClr>
              </a:solidFill>
              <a:ea typeface="Verdana" pitchFamily="34" charset="0"/>
              <a:cs typeface="Verdana" pitchFamily="34" charset="0"/>
            </a:endParaRPr>
          </a:p>
          <a:p>
            <a:pPr>
              <a:lnSpc>
                <a:spcPct val="80000"/>
              </a:lnSpc>
            </a:pPr>
            <a:r>
              <a:rPr lang="en-GB" sz="2600" b="1" dirty="0" smtClean="0">
                <a:solidFill>
                  <a:schemeClr val="accent6">
                    <a:lumMod val="50000"/>
                  </a:schemeClr>
                </a:solidFill>
                <a:ea typeface="Verdana" pitchFamily="34" charset="0"/>
                <a:cs typeface="Verdana" pitchFamily="34" charset="0"/>
              </a:rPr>
              <a:t>Marriage between economic and environmental agenda.</a:t>
            </a:r>
          </a:p>
          <a:p>
            <a:pPr>
              <a:lnSpc>
                <a:spcPct val="80000"/>
              </a:lnSpc>
            </a:pPr>
            <a:endParaRPr lang="en-GB" sz="2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16" y="2060848"/>
            <a:ext cx="1688976" cy="1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032" y="3749824"/>
            <a:ext cx="1983432" cy="198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63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fade">
                                      <p:cBhvr>
                                        <p:cTn id="12" dur="500"/>
                                        <p:tgtEl>
                                          <p:spTgt spid="706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animEffect transition="in" filter="fade">
                                      <p:cBhvr>
                                        <p:cTn id="17" dur="500"/>
                                        <p:tgtEl>
                                          <p:spTgt spid="706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fade">
                                      <p:cBhvr>
                                        <p:cTn id="22" dur="500"/>
                                        <p:tgtEl>
                                          <p:spTgt spid="706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9">
                                            <p:txEl>
                                              <p:pRg st="6" end="6"/>
                                            </p:txEl>
                                          </p:spTgt>
                                        </p:tgtEl>
                                        <p:attrNameLst>
                                          <p:attrName>style.visibility</p:attrName>
                                        </p:attrNameLst>
                                      </p:cBhvr>
                                      <p:to>
                                        <p:strVal val="visible"/>
                                      </p:to>
                                    </p:set>
                                    <p:animEffect transition="in" filter="fade">
                                      <p:cBhvr>
                                        <p:cTn id="27" dur="500"/>
                                        <p:tgtEl>
                                          <p:spTgt spid="7065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659">
                                            <p:txEl>
                                              <p:pRg st="8" end="8"/>
                                            </p:txEl>
                                          </p:spTgt>
                                        </p:tgtEl>
                                        <p:attrNameLst>
                                          <p:attrName>style.visibility</p:attrName>
                                        </p:attrNameLst>
                                      </p:cBhvr>
                                      <p:to>
                                        <p:strVal val="visible"/>
                                      </p:to>
                                    </p:set>
                                    <p:animEffect transition="in" filter="fade">
                                      <p:cBhvr>
                                        <p:cTn id="32" dur="500"/>
                                        <p:tgtEl>
                                          <p:spTgt spid="706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Belarus – a country with strong potentials and commitments  </a:t>
            </a:r>
            <a:endParaRPr lang="en-GB" dirty="0"/>
          </a:p>
        </p:txBody>
      </p:sp>
      <p:sp>
        <p:nvSpPr>
          <p:cNvPr id="3" name="Content Placeholder 2"/>
          <p:cNvSpPr>
            <a:spLocks noGrp="1"/>
          </p:cNvSpPr>
          <p:nvPr>
            <p:ph sz="quarter" idx="10"/>
          </p:nvPr>
        </p:nvSpPr>
        <p:spPr>
          <a:xfrm>
            <a:off x="849313" y="2204864"/>
            <a:ext cx="8496300" cy="4032994"/>
          </a:xfrm>
        </p:spPr>
        <p:txBody>
          <a:bodyPr>
            <a:normAutofit/>
          </a:bodyPr>
          <a:lstStyle/>
          <a:p>
            <a:pPr marL="457200" indent="-457200">
              <a:lnSpc>
                <a:spcPct val="80000"/>
              </a:lnSpc>
              <a:buFont typeface="Arial" pitchFamily="34" charset="0"/>
              <a:buChar char="•"/>
            </a:pPr>
            <a:r>
              <a:rPr lang="en-GB" sz="2600" b="1" dirty="0" smtClean="0">
                <a:latin typeface="+mn-lt"/>
              </a:rPr>
              <a:t>9.3 </a:t>
            </a:r>
            <a:r>
              <a:rPr lang="en-GB" sz="2600" b="1" dirty="0">
                <a:latin typeface="+mn-lt"/>
              </a:rPr>
              <a:t>million people</a:t>
            </a:r>
          </a:p>
          <a:p>
            <a:pPr marL="457200" indent="-457200">
              <a:lnSpc>
                <a:spcPct val="80000"/>
              </a:lnSpc>
              <a:buFont typeface="Arial" pitchFamily="34" charset="0"/>
              <a:buChar char="•"/>
            </a:pPr>
            <a:r>
              <a:rPr lang="en-GB" sz="2600" b="1" dirty="0" smtClean="0">
                <a:latin typeface="+mn-lt"/>
              </a:rPr>
              <a:t>Highly educated population with strong commitment for continuous education</a:t>
            </a:r>
          </a:p>
          <a:p>
            <a:pPr marL="457200" indent="-457200">
              <a:lnSpc>
                <a:spcPct val="80000"/>
              </a:lnSpc>
              <a:buFont typeface="Arial" pitchFamily="34" charset="0"/>
              <a:buChar char="•"/>
            </a:pPr>
            <a:r>
              <a:rPr lang="en-GB" sz="2600" b="1" dirty="0" smtClean="0">
                <a:latin typeface="+mn-lt"/>
              </a:rPr>
              <a:t>Ability to create knowledge, demonstrated by a strong record of patent applications</a:t>
            </a:r>
          </a:p>
          <a:p>
            <a:pPr marL="457200" indent="-457200">
              <a:lnSpc>
                <a:spcPct val="80000"/>
              </a:lnSpc>
              <a:buFont typeface="Arial" pitchFamily="34" charset="0"/>
              <a:buChar char="•"/>
            </a:pPr>
            <a:r>
              <a:rPr lang="en-GB" sz="2600" b="1" dirty="0" smtClean="0">
                <a:latin typeface="+mn-lt"/>
              </a:rPr>
              <a:t>Growth rate of GDP per person engaged</a:t>
            </a:r>
          </a:p>
          <a:p>
            <a:pPr marL="457200" indent="-457200">
              <a:lnSpc>
                <a:spcPct val="80000"/>
              </a:lnSpc>
              <a:buFont typeface="Arial" pitchFamily="34" charset="0"/>
              <a:buChar char="•"/>
            </a:pPr>
            <a:r>
              <a:rPr lang="en-GB" sz="2600" b="1" dirty="0" smtClean="0">
                <a:latin typeface="+mn-lt"/>
              </a:rPr>
              <a:t>And some challenges..</a:t>
            </a:r>
            <a:endParaRPr lang="en-GB" dirty="0" smtClean="0"/>
          </a:p>
          <a:p>
            <a:pPr marL="1200150" lvl="1" indent="-457200">
              <a:buFont typeface="Arial" panose="020B0604020202020204" pitchFamily="34" charset="0"/>
              <a:buChar char="•"/>
            </a:pPr>
            <a:endParaRPr lang="en-GB" dirty="0" smtClean="0"/>
          </a:p>
          <a:p>
            <a:pPr marL="1200150" lvl="1" indent="-457200">
              <a:buFont typeface="Arial" panose="020B0604020202020204" pitchFamily="34" charset="0"/>
              <a:buChar char="•"/>
            </a:pPr>
            <a:endParaRPr lang="en-GB" dirty="0" smtClean="0"/>
          </a:p>
        </p:txBody>
      </p:sp>
    </p:spTree>
    <p:extLst>
      <p:ext uri="{BB962C8B-B14F-4D97-AF65-F5344CB8AC3E}">
        <p14:creationId xmlns:p14="http://schemas.microsoft.com/office/powerpoint/2010/main" val="1223033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rc_mi" descr="http://www.greenmarketing.com/images/uploads/GreenInnovation.jpg">
            <a:hlinkClick r:id="rId3"/>
          </p:cNvPr>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416496" y="2708920"/>
            <a:ext cx="2324100" cy="2225040"/>
          </a:xfrm>
          <a:prstGeom prst="rect">
            <a:avLst/>
          </a:prstGeom>
          <a:noFill/>
          <a:ln>
            <a:noFill/>
          </a:ln>
        </p:spPr>
      </p:pic>
      <p:sp>
        <p:nvSpPr>
          <p:cNvPr id="6" name="Content Placeholder 5"/>
          <p:cNvSpPr>
            <a:spLocks noGrp="1"/>
          </p:cNvSpPr>
          <p:nvPr>
            <p:ph sz="half" idx="2"/>
          </p:nvPr>
        </p:nvSpPr>
        <p:spPr>
          <a:xfrm>
            <a:off x="2720752" y="1484784"/>
            <a:ext cx="6912768" cy="4569373"/>
          </a:xfrm>
        </p:spPr>
        <p:txBody>
          <a:bodyPr>
            <a:normAutofit fontScale="92500" lnSpcReduction="10000"/>
          </a:bodyPr>
          <a:lstStyle/>
          <a:p>
            <a:pPr algn="just">
              <a:lnSpc>
                <a:spcPct val="80000"/>
              </a:lnSpc>
            </a:pPr>
            <a:r>
              <a:rPr lang="en-GB" sz="2800" dirty="0" smtClean="0">
                <a:solidFill>
                  <a:schemeClr val="accent6">
                    <a:lumMod val="50000"/>
                  </a:schemeClr>
                </a:solidFill>
                <a:latin typeface="+mn-lt"/>
              </a:rPr>
              <a:t>Government as gardener</a:t>
            </a:r>
          </a:p>
          <a:p>
            <a:pPr algn="just">
              <a:lnSpc>
                <a:spcPct val="80000"/>
              </a:lnSpc>
            </a:pPr>
            <a:endParaRPr lang="en-GB" sz="2800" dirty="0" smtClean="0">
              <a:solidFill>
                <a:schemeClr val="accent6">
                  <a:lumMod val="50000"/>
                </a:schemeClr>
              </a:solidFill>
              <a:latin typeface="+mn-lt"/>
            </a:endParaRPr>
          </a:p>
          <a:p>
            <a:pPr marL="342900" indent="-342900" algn="just">
              <a:lnSpc>
                <a:spcPct val="80000"/>
              </a:lnSpc>
              <a:buFont typeface="Arial" pitchFamily="34" charset="0"/>
              <a:buChar char="•"/>
            </a:pPr>
            <a:r>
              <a:rPr lang="en-GB" sz="2400" dirty="0" smtClean="0">
                <a:solidFill>
                  <a:schemeClr val="accent6">
                    <a:lumMod val="50000"/>
                  </a:schemeClr>
                </a:solidFill>
                <a:latin typeface="+mn-lt"/>
              </a:rPr>
              <a:t>Discovery and importing seeds </a:t>
            </a:r>
          </a:p>
          <a:p>
            <a:pPr marL="742950" lvl="2" indent="-342900" algn="just">
              <a:lnSpc>
                <a:spcPct val="80000"/>
              </a:lnSpc>
            </a:pPr>
            <a:r>
              <a:rPr lang="en-GB" b="1" dirty="0" smtClean="0">
                <a:solidFill>
                  <a:schemeClr val="accent1"/>
                </a:solidFill>
                <a:ea typeface="Verdana" pitchFamily="34" charset="0"/>
                <a:cs typeface="Verdana" pitchFamily="34" charset="0"/>
              </a:rPr>
              <a:t>Access to information, diaspora, open trade</a:t>
            </a:r>
          </a:p>
          <a:p>
            <a:pPr marL="342900" indent="-342900" algn="just">
              <a:lnSpc>
                <a:spcPct val="80000"/>
              </a:lnSpc>
              <a:buFont typeface="Arial" pitchFamily="34" charset="0"/>
              <a:buChar char="•"/>
            </a:pPr>
            <a:r>
              <a:rPr lang="en-GB" sz="2400" dirty="0" smtClean="0">
                <a:solidFill>
                  <a:schemeClr val="accent6">
                    <a:lumMod val="50000"/>
                  </a:schemeClr>
                </a:solidFill>
                <a:latin typeface="+mn-lt"/>
              </a:rPr>
              <a:t>Planting seed and growing plants </a:t>
            </a:r>
          </a:p>
          <a:p>
            <a:pPr marL="1085850" lvl="1" indent="-342900" algn="just">
              <a:lnSpc>
                <a:spcPct val="80000"/>
              </a:lnSpc>
              <a:buFont typeface="Arial" pitchFamily="34" charset="0"/>
              <a:buChar char="•"/>
            </a:pPr>
            <a:r>
              <a:rPr lang="en-GB" sz="2000" b="1" dirty="0" smtClean="0">
                <a:solidFill>
                  <a:schemeClr val="accent1"/>
                </a:solidFill>
                <a:ea typeface="Verdana" pitchFamily="34" charset="0"/>
                <a:cs typeface="Verdana" pitchFamily="34" charset="0"/>
              </a:rPr>
              <a:t>Joint ventures, FDI</a:t>
            </a:r>
          </a:p>
          <a:p>
            <a:pPr marL="342900" indent="-342900" algn="just">
              <a:lnSpc>
                <a:spcPct val="80000"/>
              </a:lnSpc>
              <a:buFont typeface="Arial" pitchFamily="34" charset="0"/>
              <a:buChar char="•"/>
            </a:pPr>
            <a:r>
              <a:rPr lang="en-GB" sz="2400" dirty="0" smtClean="0">
                <a:solidFill>
                  <a:schemeClr val="accent6">
                    <a:lumMod val="50000"/>
                  </a:schemeClr>
                </a:solidFill>
                <a:latin typeface="+mn-lt"/>
              </a:rPr>
              <a:t>Watering </a:t>
            </a:r>
          </a:p>
          <a:p>
            <a:pPr marL="1085850" lvl="1" indent="-342900" algn="just">
              <a:lnSpc>
                <a:spcPct val="80000"/>
              </a:lnSpc>
              <a:buFont typeface="Arial" pitchFamily="34" charset="0"/>
              <a:buChar char="•"/>
            </a:pPr>
            <a:r>
              <a:rPr lang="en-GB" sz="2100" b="1" dirty="0" smtClean="0">
                <a:solidFill>
                  <a:schemeClr val="accent1"/>
                </a:solidFill>
                <a:ea typeface="Verdana" pitchFamily="34" charset="0"/>
                <a:cs typeface="Verdana" pitchFamily="34" charset="0"/>
              </a:rPr>
              <a:t>Financing</a:t>
            </a:r>
          </a:p>
          <a:p>
            <a:pPr marL="342900" indent="-342900" algn="just">
              <a:lnSpc>
                <a:spcPct val="80000"/>
              </a:lnSpc>
              <a:buFont typeface="Arial" pitchFamily="34" charset="0"/>
              <a:buChar char="•"/>
            </a:pPr>
            <a:r>
              <a:rPr lang="en-GB" sz="2400" dirty="0" smtClean="0">
                <a:solidFill>
                  <a:schemeClr val="accent6">
                    <a:lumMod val="50000"/>
                  </a:schemeClr>
                </a:solidFill>
                <a:latin typeface="+mn-lt"/>
              </a:rPr>
              <a:t>Preparing ground = good absorption capacity</a:t>
            </a:r>
          </a:p>
          <a:p>
            <a:pPr marL="1085850" lvl="1" indent="-342900" algn="just">
              <a:lnSpc>
                <a:spcPct val="80000"/>
              </a:lnSpc>
              <a:buFont typeface="Arial" pitchFamily="34" charset="0"/>
              <a:buChar char="•"/>
            </a:pPr>
            <a:r>
              <a:rPr lang="en-GB" sz="2100" b="1" dirty="0" smtClean="0">
                <a:solidFill>
                  <a:schemeClr val="accent1"/>
                </a:solidFill>
                <a:ea typeface="Verdana" pitchFamily="34" charset="0"/>
                <a:cs typeface="Verdana" pitchFamily="34" charset="0"/>
              </a:rPr>
              <a:t>Good education, entrepreneurship, basic technological  literacy</a:t>
            </a:r>
          </a:p>
          <a:p>
            <a:pPr marL="342900" indent="-342900" algn="just">
              <a:lnSpc>
                <a:spcPct val="80000"/>
              </a:lnSpc>
              <a:buFont typeface="Arial" pitchFamily="34" charset="0"/>
              <a:buChar char="•"/>
            </a:pPr>
            <a:r>
              <a:rPr lang="en-GB" sz="2400" dirty="0" smtClean="0">
                <a:solidFill>
                  <a:schemeClr val="accent6">
                    <a:lumMod val="50000"/>
                  </a:schemeClr>
                </a:solidFill>
                <a:latin typeface="+mn-lt"/>
              </a:rPr>
              <a:t>Removing weeds </a:t>
            </a:r>
          </a:p>
          <a:p>
            <a:pPr marL="1085850" lvl="1" indent="-342900" algn="just">
              <a:lnSpc>
                <a:spcPct val="80000"/>
              </a:lnSpc>
              <a:buFont typeface="Arial" pitchFamily="34" charset="0"/>
              <a:buChar char="•"/>
            </a:pPr>
            <a:r>
              <a:rPr lang="en-GB" sz="2100" b="1" dirty="0" smtClean="0">
                <a:solidFill>
                  <a:schemeClr val="accent1"/>
                </a:solidFill>
                <a:ea typeface="Verdana" pitchFamily="34" charset="0"/>
                <a:cs typeface="Verdana" pitchFamily="34" charset="0"/>
              </a:rPr>
              <a:t>Poor business environment</a:t>
            </a:r>
          </a:p>
          <a:p>
            <a:pPr marL="342900" indent="-342900" algn="just">
              <a:lnSpc>
                <a:spcPct val="80000"/>
              </a:lnSpc>
              <a:buFont typeface="Arial" pitchFamily="34" charset="0"/>
              <a:buChar char="•"/>
            </a:pPr>
            <a:r>
              <a:rPr lang="en-GB" sz="2400" dirty="0" smtClean="0">
                <a:solidFill>
                  <a:schemeClr val="accent6">
                    <a:lumMod val="50000"/>
                  </a:schemeClr>
                </a:solidFill>
                <a:latin typeface="+mn-lt"/>
              </a:rPr>
              <a:t>Improvement of the seed </a:t>
            </a:r>
          </a:p>
          <a:p>
            <a:pPr marL="1085850" lvl="1" indent="-342900" algn="just">
              <a:lnSpc>
                <a:spcPct val="80000"/>
              </a:lnSpc>
              <a:buFont typeface="Arial" pitchFamily="34" charset="0"/>
              <a:buChar char="•"/>
            </a:pPr>
            <a:r>
              <a:rPr lang="en-GB" sz="2100" b="1" dirty="0" smtClean="0">
                <a:solidFill>
                  <a:schemeClr val="accent1"/>
                </a:solidFill>
                <a:ea typeface="Verdana" pitchFamily="34" charset="0"/>
                <a:cs typeface="Verdana" pitchFamily="34" charset="0"/>
              </a:rPr>
              <a:t>R &amp; D.</a:t>
            </a:r>
          </a:p>
          <a:p>
            <a:pPr marL="342900" indent="-342900" algn="just">
              <a:lnSpc>
                <a:spcPct val="80000"/>
              </a:lnSpc>
              <a:buFont typeface="Arial" pitchFamily="34" charset="0"/>
              <a:buChar char="•"/>
            </a:pPr>
            <a:endParaRPr lang="en-GB" sz="2400" dirty="0" smtClean="0">
              <a:solidFill>
                <a:schemeClr val="accent6">
                  <a:lumMod val="50000"/>
                </a:schemeClr>
              </a:solidFill>
              <a:latin typeface="+mn-lt"/>
            </a:endParaRPr>
          </a:p>
          <a:p>
            <a:pPr algn="just">
              <a:lnSpc>
                <a:spcPct val="80000"/>
              </a:lnSpc>
            </a:pPr>
            <a:endParaRPr lang="en-GB" sz="2400" dirty="0" smtClean="0">
              <a:solidFill>
                <a:schemeClr val="accent6">
                  <a:lumMod val="50000"/>
                </a:schemeClr>
              </a:solidFill>
              <a:latin typeface="+mn-lt"/>
            </a:endParaRPr>
          </a:p>
          <a:p>
            <a:endParaRPr lang="en-GB" dirty="0"/>
          </a:p>
        </p:txBody>
      </p:sp>
      <p:sp>
        <p:nvSpPr>
          <p:cNvPr id="2" name="Title 1"/>
          <p:cNvSpPr>
            <a:spLocks noGrp="1"/>
          </p:cNvSpPr>
          <p:nvPr>
            <p:ph type="title"/>
          </p:nvPr>
        </p:nvSpPr>
        <p:spPr>
          <a:xfrm>
            <a:off x="2792760" y="332656"/>
            <a:ext cx="7113240" cy="1143000"/>
          </a:xfrm>
        </p:spPr>
        <p:txBody>
          <a:bodyPr>
            <a:normAutofit fontScale="90000"/>
          </a:bodyPr>
          <a:lstStyle/>
          <a:p>
            <a:pPr algn="ctr"/>
            <a:r>
              <a:rPr lang="en-GB" dirty="0" smtClean="0"/>
              <a:t>How government can stimulate eco-innovation? </a:t>
            </a:r>
            <a:endParaRPr lang="en-GB" dirty="0"/>
          </a:p>
        </p:txBody>
      </p:sp>
    </p:spTree>
    <p:extLst>
      <p:ext uri="{BB962C8B-B14F-4D97-AF65-F5344CB8AC3E}">
        <p14:creationId xmlns:p14="http://schemas.microsoft.com/office/powerpoint/2010/main" val="21558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fade">
                                      <p:cBhvr>
                                        <p:cTn id="52" dur="5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fade">
                                      <p:cBhvr>
                                        <p:cTn id="57" dur="500"/>
                                        <p:tgtEl>
                                          <p:spTgt spid="6">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fade">
                                      <p:cBhvr>
                                        <p:cTn id="6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Special features related to eco-innovation policy</a:t>
            </a:r>
            <a:endParaRPr lang="en-GB" dirty="0"/>
          </a:p>
        </p:txBody>
      </p:sp>
      <p:sp>
        <p:nvSpPr>
          <p:cNvPr id="5" name="Content Placeholder 4"/>
          <p:cNvSpPr>
            <a:spLocks noGrp="1"/>
          </p:cNvSpPr>
          <p:nvPr>
            <p:ph sz="quarter" idx="10"/>
          </p:nvPr>
        </p:nvSpPr>
        <p:spPr>
          <a:xfrm>
            <a:off x="849313" y="1844824"/>
            <a:ext cx="8496300" cy="4321026"/>
          </a:xfrm>
        </p:spPr>
        <p:txBody>
          <a:bodyPr>
            <a:normAutofit/>
          </a:bodyPr>
          <a:lstStyle/>
          <a:p>
            <a:pPr>
              <a:lnSpc>
                <a:spcPct val="90000"/>
              </a:lnSpc>
            </a:pPr>
            <a:r>
              <a:rPr lang="en-GB" sz="2800" b="1" dirty="0">
                <a:latin typeface="+mn-lt"/>
              </a:rPr>
              <a:t>Need for policy integration between environmental and innovation </a:t>
            </a:r>
            <a:r>
              <a:rPr lang="en-GB" sz="2800" b="1" dirty="0" smtClean="0">
                <a:latin typeface="+mn-lt"/>
              </a:rPr>
              <a:t>policies</a:t>
            </a:r>
          </a:p>
          <a:p>
            <a:pPr>
              <a:lnSpc>
                <a:spcPct val="90000"/>
              </a:lnSpc>
            </a:pPr>
            <a:endParaRPr lang="en-GB" sz="2800" b="1" dirty="0">
              <a:latin typeface="+mn-lt"/>
            </a:endParaRPr>
          </a:p>
          <a:p>
            <a:pPr marL="457200" indent="-457200">
              <a:lnSpc>
                <a:spcPct val="90000"/>
              </a:lnSpc>
              <a:buFont typeface="Arial" pitchFamily="34" charset="0"/>
              <a:buChar char="•"/>
            </a:pPr>
            <a:r>
              <a:rPr lang="en-GB" sz="2800" b="1" dirty="0">
                <a:latin typeface="+mn-lt"/>
              </a:rPr>
              <a:t>Market oriented schemes</a:t>
            </a:r>
          </a:p>
          <a:p>
            <a:pPr marL="457200" indent="-457200">
              <a:lnSpc>
                <a:spcPct val="90000"/>
              </a:lnSpc>
              <a:buFont typeface="Arial" pitchFamily="34" charset="0"/>
              <a:buChar char="•"/>
            </a:pPr>
            <a:r>
              <a:rPr lang="en-GB" sz="2800" b="1" dirty="0">
                <a:latin typeface="+mn-lt"/>
              </a:rPr>
              <a:t>Regulations</a:t>
            </a:r>
          </a:p>
          <a:p>
            <a:pPr marL="457200" indent="-457200">
              <a:lnSpc>
                <a:spcPct val="90000"/>
              </a:lnSpc>
              <a:buFont typeface="Arial" pitchFamily="34" charset="0"/>
              <a:buChar char="•"/>
            </a:pPr>
            <a:r>
              <a:rPr lang="en-GB" sz="2800" b="1" dirty="0">
                <a:latin typeface="+mn-lt"/>
              </a:rPr>
              <a:t>Direct support for eco-innovation</a:t>
            </a:r>
          </a:p>
          <a:p>
            <a:pPr marL="457200" indent="-457200">
              <a:lnSpc>
                <a:spcPct val="90000"/>
              </a:lnSpc>
              <a:buFont typeface="Arial" pitchFamily="34" charset="0"/>
              <a:buChar char="•"/>
            </a:pPr>
            <a:r>
              <a:rPr lang="en-GB" sz="2800" b="1" dirty="0" smtClean="0">
                <a:latin typeface="+mn-lt"/>
              </a:rPr>
              <a:t>Capacity building</a:t>
            </a:r>
            <a:endParaRPr lang="en-GB" sz="2800" b="1" dirty="0">
              <a:latin typeface="+mn-lt"/>
            </a:endParaRPr>
          </a:p>
          <a:p>
            <a:pPr marL="457200" indent="-457200">
              <a:lnSpc>
                <a:spcPct val="90000"/>
              </a:lnSpc>
              <a:buFont typeface="Arial" pitchFamily="34" charset="0"/>
              <a:buChar char="•"/>
            </a:pPr>
            <a:r>
              <a:rPr lang="en-GB" sz="2800" b="1" dirty="0">
                <a:latin typeface="+mn-lt"/>
              </a:rPr>
              <a:t>Public procurement</a:t>
            </a:r>
          </a:p>
          <a:p>
            <a:pPr marL="457200" indent="-457200">
              <a:lnSpc>
                <a:spcPct val="90000"/>
              </a:lnSpc>
              <a:buFont typeface="Arial" pitchFamily="34" charset="0"/>
              <a:buChar char="•"/>
            </a:pPr>
            <a:r>
              <a:rPr lang="en-GB" sz="2800" b="1" dirty="0">
                <a:latin typeface="+mn-lt"/>
              </a:rPr>
              <a:t>Strategic planning</a:t>
            </a:r>
          </a:p>
          <a:p>
            <a:pPr lvl="4" indent="0">
              <a:buNone/>
            </a:pPr>
            <a:endParaRPr lang="en-GB" dirty="0" smtClean="0"/>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176" y="4509120"/>
            <a:ext cx="31623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7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p:cNvSpPr>
            <a:spLocks noGrp="1"/>
          </p:cNvSpPr>
          <p:nvPr>
            <p:ph type="sldNum" sz="quarter" idx="4294967295"/>
          </p:nvPr>
        </p:nvSpPr>
        <p:spPr bwMode="auto">
          <a:xfrm>
            <a:off x="8502650" y="6245225"/>
            <a:ext cx="908050" cy="476250"/>
          </a:xfrm>
          <a:prstGeom prst="rect">
            <a:avLst/>
          </a:prstGeom>
          <a:noFill/>
          <a:ln>
            <a:miter lim="800000"/>
            <a:headEnd/>
            <a:tailEnd/>
          </a:ln>
        </p:spPr>
        <p:txBody>
          <a:bodyPr/>
          <a:lstStyle/>
          <a:p>
            <a:fld id="{782048F7-9381-4143-943E-1FEBA5D6FB93}" type="slidenum">
              <a:rPr lang="en-US">
                <a:latin typeface="Calibri" pitchFamily="34" charset="0"/>
              </a:rPr>
              <a:pPr/>
              <a:t>9</a:t>
            </a:fld>
            <a:endParaRPr lang="en-US" dirty="0">
              <a:latin typeface="Calibri" pitchFamily="34" charset="0"/>
            </a:endParaRPr>
          </a:p>
        </p:txBody>
      </p:sp>
      <p:sp>
        <p:nvSpPr>
          <p:cNvPr id="20482" name="Text Box 5"/>
          <p:cNvSpPr txBox="1">
            <a:spLocks noChangeArrowheads="1"/>
          </p:cNvSpPr>
          <p:nvPr/>
        </p:nvSpPr>
        <p:spPr bwMode="auto">
          <a:xfrm>
            <a:off x="742950" y="1752600"/>
            <a:ext cx="8585200" cy="366713"/>
          </a:xfrm>
          <a:prstGeom prst="rect">
            <a:avLst/>
          </a:prstGeom>
          <a:noFill/>
          <a:ln w="9525">
            <a:noFill/>
            <a:miter lim="800000"/>
            <a:headEnd/>
            <a:tailEnd/>
          </a:ln>
        </p:spPr>
        <p:txBody>
          <a:bodyPr>
            <a:spAutoFit/>
          </a:bodyPr>
          <a:lstStyle/>
          <a:p>
            <a:pPr>
              <a:spcBef>
                <a:spcPct val="50000"/>
              </a:spcBef>
            </a:pPr>
            <a:endParaRPr lang="en-GB" dirty="0">
              <a:latin typeface="Calibri" pitchFamily="34" charset="0"/>
            </a:endParaRPr>
          </a:p>
        </p:txBody>
      </p:sp>
      <p:sp>
        <p:nvSpPr>
          <p:cNvPr id="2054" name="Rectangle 6"/>
          <p:cNvSpPr>
            <a:spLocks noGrp="1" noChangeArrowheads="1"/>
          </p:cNvSpPr>
          <p:nvPr>
            <p:ph type="ctrTitle"/>
          </p:nvPr>
        </p:nvSpPr>
        <p:spPr>
          <a:xfrm>
            <a:off x="3152775" y="333375"/>
            <a:ext cx="6753225" cy="1143000"/>
          </a:xfrm>
        </p:spPr>
        <p:txBody>
          <a:bodyPr rtlCol="0">
            <a:normAutofit/>
          </a:bodyPr>
          <a:lstStyle/>
          <a:p>
            <a:pPr fontAlgn="auto">
              <a:spcAft>
                <a:spcPts val="0"/>
              </a:spcAft>
              <a:defRPr/>
            </a:pPr>
            <a:r>
              <a:rPr lang="en-GB" sz="4000" dirty="0" smtClean="0"/>
              <a:t>Examples of our work</a:t>
            </a:r>
            <a:endParaRPr lang="en-GB" sz="4000" dirty="0"/>
          </a:p>
        </p:txBody>
      </p:sp>
      <p:sp>
        <p:nvSpPr>
          <p:cNvPr id="2055" name="Rectangle 7"/>
          <p:cNvSpPr>
            <a:spLocks noGrp="1" noChangeArrowheads="1"/>
          </p:cNvSpPr>
          <p:nvPr>
            <p:ph type="subTitle" idx="4294967295"/>
          </p:nvPr>
        </p:nvSpPr>
        <p:spPr>
          <a:xfrm>
            <a:off x="3728864" y="1628800"/>
            <a:ext cx="5541963" cy="4248150"/>
          </a:xfrm>
        </p:spPr>
        <p:txBody>
          <a:bodyPr>
            <a:normAutofit fontScale="92500" lnSpcReduction="10000"/>
          </a:bodyPr>
          <a:lstStyle/>
          <a:p>
            <a:pPr algn="just" fontAlgn="auto">
              <a:spcAft>
                <a:spcPts val="0"/>
              </a:spcAft>
              <a:defRPr/>
            </a:pPr>
            <a:r>
              <a:rPr lang="en-GB" sz="2400" b="1" dirty="0" smtClean="0">
                <a:solidFill>
                  <a:schemeClr val="accent6">
                    <a:lumMod val="50000"/>
                  </a:schemeClr>
                </a:solidFill>
                <a:ea typeface="Verdana" pitchFamily="34" charset="0"/>
                <a:cs typeface="Verdana" pitchFamily="34" charset="0"/>
              </a:rPr>
              <a:t>Innovation Performance Reviews</a:t>
            </a:r>
          </a:p>
          <a:p>
            <a:pPr algn="just" fontAlgn="auto">
              <a:spcAft>
                <a:spcPts val="0"/>
              </a:spcAft>
              <a:defRPr/>
            </a:pPr>
            <a:r>
              <a:rPr lang="en-GB" sz="2400" b="1" dirty="0" smtClean="0">
                <a:solidFill>
                  <a:schemeClr val="accent6">
                    <a:lumMod val="50000"/>
                  </a:schemeClr>
                </a:solidFill>
                <a:ea typeface="Verdana" pitchFamily="34" charset="0"/>
                <a:cs typeface="Verdana" pitchFamily="34" charset="0"/>
              </a:rPr>
              <a:t>(Belarus, Kazakhstan, Ukraine, Armenia) </a:t>
            </a:r>
          </a:p>
          <a:p>
            <a:pPr algn="just" fontAlgn="auto">
              <a:spcAft>
                <a:spcPts val="0"/>
              </a:spcAft>
              <a:defRPr/>
            </a:pPr>
            <a:endParaRPr lang="en-GB" sz="2400" b="1" dirty="0" smtClean="0">
              <a:solidFill>
                <a:schemeClr val="accent6">
                  <a:lumMod val="50000"/>
                </a:schemeClr>
              </a:solidFill>
              <a:ea typeface="Verdana" pitchFamily="34" charset="0"/>
              <a:cs typeface="Verdana" pitchFamily="34" charset="0"/>
            </a:endParaRPr>
          </a:p>
          <a:p>
            <a:pPr algn="just" fontAlgn="auto">
              <a:spcAft>
                <a:spcPts val="0"/>
              </a:spcAft>
              <a:defRPr/>
            </a:pPr>
            <a:r>
              <a:rPr lang="en-GB" sz="2400" b="1" dirty="0" smtClean="0">
                <a:solidFill>
                  <a:schemeClr val="accent6">
                    <a:lumMod val="50000"/>
                  </a:schemeClr>
                </a:solidFill>
                <a:ea typeface="Verdana" pitchFamily="34" charset="0"/>
                <a:cs typeface="Verdana" pitchFamily="34" charset="0"/>
              </a:rPr>
              <a:t>In-depth review by international and national experts</a:t>
            </a:r>
          </a:p>
          <a:p>
            <a:pPr algn="just" fontAlgn="auto">
              <a:spcAft>
                <a:spcPts val="0"/>
              </a:spcAft>
              <a:defRPr/>
            </a:pPr>
            <a:endParaRPr lang="en-GB" sz="2400" b="1" dirty="0" smtClean="0">
              <a:solidFill>
                <a:schemeClr val="accent6">
                  <a:lumMod val="50000"/>
                </a:schemeClr>
              </a:solidFill>
              <a:ea typeface="Verdana" pitchFamily="34" charset="0"/>
              <a:cs typeface="Verdana" pitchFamily="34" charset="0"/>
            </a:endParaRPr>
          </a:p>
          <a:p>
            <a:pPr algn="just" fontAlgn="auto">
              <a:spcAft>
                <a:spcPts val="0"/>
              </a:spcAft>
              <a:defRPr/>
            </a:pPr>
            <a:r>
              <a:rPr lang="en-GB" sz="2400" b="1" dirty="0" smtClean="0">
                <a:solidFill>
                  <a:schemeClr val="accent6">
                    <a:lumMod val="50000"/>
                  </a:schemeClr>
                </a:solidFill>
                <a:ea typeface="Verdana" pitchFamily="34" charset="0"/>
                <a:cs typeface="Verdana" pitchFamily="34" charset="0"/>
              </a:rPr>
              <a:t>Publications on other innovation-related topics, such as Innovation Policy for Green Technologies</a:t>
            </a:r>
          </a:p>
          <a:p>
            <a:pPr algn="just" fontAlgn="auto">
              <a:spcAft>
                <a:spcPts val="0"/>
              </a:spcAft>
              <a:defRPr/>
            </a:pPr>
            <a:endParaRPr lang="en-GB" sz="2400" b="1" dirty="0">
              <a:solidFill>
                <a:schemeClr val="accent6">
                  <a:lumMod val="50000"/>
                </a:schemeClr>
              </a:solidFill>
              <a:ea typeface="Verdana" pitchFamily="34" charset="0"/>
              <a:cs typeface="Verdana" pitchFamily="34" charset="0"/>
            </a:endParaRPr>
          </a:p>
          <a:p>
            <a:pPr algn="just" fontAlgn="auto">
              <a:spcAft>
                <a:spcPts val="0"/>
              </a:spcAft>
              <a:defRPr/>
            </a:pPr>
            <a:r>
              <a:rPr lang="en-GB" sz="2400" b="1" dirty="0" smtClean="0">
                <a:solidFill>
                  <a:schemeClr val="accent6">
                    <a:lumMod val="50000"/>
                  </a:schemeClr>
                </a:solidFill>
                <a:ea typeface="Verdana" pitchFamily="34" charset="0"/>
                <a:cs typeface="Verdana" pitchFamily="34" charset="0"/>
              </a:rPr>
              <a:t>Support for capacity-building for policy implementation </a:t>
            </a:r>
            <a:endParaRPr lang="en-GB"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23" y="1752600"/>
            <a:ext cx="1346112" cy="183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624" y="3590680"/>
            <a:ext cx="1800200" cy="254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6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fade">
                                      <p:cBhvr>
                                        <p:cTn id="7" dur="500"/>
                                        <p:tgtEl>
                                          <p:spTgt spid="20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5">
                                            <p:txEl>
                                              <p:pRg st="1" end="1"/>
                                            </p:txEl>
                                          </p:spTgt>
                                        </p:tgtEl>
                                        <p:attrNameLst>
                                          <p:attrName>style.visibility</p:attrName>
                                        </p:attrNameLst>
                                      </p:cBhvr>
                                      <p:to>
                                        <p:strVal val="visible"/>
                                      </p:to>
                                    </p:set>
                                    <p:animEffect transition="in" filter="fade">
                                      <p:cBhvr>
                                        <p:cTn id="12" dur="500"/>
                                        <p:tgtEl>
                                          <p:spTgt spid="20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5">
                                            <p:txEl>
                                              <p:pRg st="3" end="3"/>
                                            </p:txEl>
                                          </p:spTgt>
                                        </p:tgtEl>
                                        <p:attrNameLst>
                                          <p:attrName>style.visibility</p:attrName>
                                        </p:attrNameLst>
                                      </p:cBhvr>
                                      <p:to>
                                        <p:strVal val="visible"/>
                                      </p:to>
                                    </p:set>
                                    <p:animEffect transition="in" filter="fade">
                                      <p:cBhvr>
                                        <p:cTn id="17" dur="500"/>
                                        <p:tgtEl>
                                          <p:spTgt spid="20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5">
                                            <p:txEl>
                                              <p:pRg st="5" end="5"/>
                                            </p:txEl>
                                          </p:spTgt>
                                        </p:tgtEl>
                                        <p:attrNameLst>
                                          <p:attrName>style.visibility</p:attrName>
                                        </p:attrNameLst>
                                      </p:cBhvr>
                                      <p:to>
                                        <p:strVal val="visible"/>
                                      </p:to>
                                    </p:set>
                                    <p:animEffect transition="in" filter="fade">
                                      <p:cBhvr>
                                        <p:cTn id="22" dur="500"/>
                                        <p:tgtEl>
                                          <p:spTgt spid="205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5">
                                            <p:txEl>
                                              <p:pRg st="7" end="7"/>
                                            </p:txEl>
                                          </p:spTgt>
                                        </p:tgtEl>
                                        <p:attrNameLst>
                                          <p:attrName>style.visibility</p:attrName>
                                        </p:attrNameLst>
                                      </p:cBhvr>
                                      <p:to>
                                        <p:strVal val="visible"/>
                                      </p:to>
                                    </p:set>
                                    <p:animEffect transition="in" filter="fade">
                                      <p:cBhvr>
                                        <p:cTn id="27" dur="500"/>
                                        <p:tgtEl>
                                          <p:spTgt spid="20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3297</TotalTime>
  <Words>1200</Words>
  <Application>Microsoft Office PowerPoint</Application>
  <PresentationFormat>A4 Paper (210x297 mm)</PresentationFormat>
  <Paragraphs>140</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Innovation Policy for Green Technologies Introduction</vt:lpstr>
      <vt:lpstr>Why we are here today?</vt:lpstr>
      <vt:lpstr>Why innovations are so important? </vt:lpstr>
      <vt:lpstr>What is innovation?</vt:lpstr>
      <vt:lpstr>What is eco-innovation?  </vt:lpstr>
      <vt:lpstr> Belarus – a country with strong potentials and commitments  </vt:lpstr>
      <vt:lpstr>How government can stimulate eco-innovation? </vt:lpstr>
      <vt:lpstr>Special features related to eco-innovation policy</vt:lpstr>
      <vt:lpstr>Examples of our work</vt:lpstr>
      <vt:lpstr>In Support of Innovative Development</vt:lpstr>
      <vt:lpstr>PowerPoint Presentation</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Michiko Enomoto</dc:creator>
  <cp:lastModifiedBy>Michiko Enomoto</cp:lastModifiedBy>
  <cp:revision>620</cp:revision>
  <cp:lastPrinted>2014-06-17T17:15:46Z</cp:lastPrinted>
  <dcterms:created xsi:type="dcterms:W3CDTF">2012-05-22T12:09:49Z</dcterms:created>
  <dcterms:modified xsi:type="dcterms:W3CDTF">2014-06-18T23:53:36Z</dcterms:modified>
</cp:coreProperties>
</file>